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 id="2147483674" r:id="rId2"/>
  </p:sldMasterIdLst>
  <p:notesMasterIdLst>
    <p:notesMasterId r:id="rId78"/>
  </p:notesMasterIdLst>
  <p:sldIdLst>
    <p:sldId id="256" r:id="rId3"/>
    <p:sldId id="274" r:id="rId4"/>
    <p:sldId id="257" r:id="rId5"/>
    <p:sldId id="258" r:id="rId6"/>
    <p:sldId id="259" r:id="rId7"/>
    <p:sldId id="261" r:id="rId8"/>
    <p:sldId id="283" r:id="rId9"/>
    <p:sldId id="284" r:id="rId10"/>
    <p:sldId id="285" r:id="rId11"/>
    <p:sldId id="266" r:id="rId12"/>
    <p:sldId id="267" r:id="rId13"/>
    <p:sldId id="268" r:id="rId14"/>
    <p:sldId id="269" r:id="rId15"/>
    <p:sldId id="270" r:id="rId16"/>
    <p:sldId id="271" r:id="rId17"/>
    <p:sldId id="272" r:id="rId18"/>
    <p:sldId id="273" r:id="rId19"/>
    <p:sldId id="286" r:id="rId20"/>
    <p:sldId id="275" r:id="rId21"/>
    <p:sldId id="276" r:id="rId22"/>
    <p:sldId id="277" r:id="rId23"/>
    <p:sldId id="278" r:id="rId24"/>
    <p:sldId id="279" r:id="rId25"/>
    <p:sldId id="280" r:id="rId26"/>
    <p:sldId id="281" r:id="rId27"/>
    <p:sldId id="282"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Lst>
  <p:sldSz cx="24384000" cy="13716000"/>
  <p:notesSz cx="6858000" cy="9144000"/>
  <p:embeddedFontLst>
    <p:embeddedFont>
      <p:font typeface="Calibri" panose="020F0502020204030204" pitchFamily="34" charset="0"/>
      <p:regular r:id="rId79"/>
      <p:bold r:id="rId80"/>
      <p:italic r:id="rId81"/>
      <p:boldItalic r:id="rId82"/>
    </p:embeddedFont>
    <p:embeddedFont>
      <p:font typeface="Helvetica Neue" panose="02000503000000020004" pitchFamily="2" charset="0"/>
      <p:regular r:id="rId83"/>
      <p:bold r:id="rId84"/>
      <p:italic r:id="rId85"/>
      <p:boldItalic r:id="rId86"/>
    </p:embeddedFont>
    <p:embeddedFont>
      <p:font typeface="Helvetica Neue Light" panose="02000403000000020004" pitchFamily="2" charset="0"/>
      <p:regular r:id="rId87"/>
      <p:bold r:id="rId88"/>
      <p:italic r:id="rId89"/>
      <p:boldItalic r:id="rId90"/>
    </p:embeddedFont>
    <p:embeddedFont>
      <p:font typeface="Roboto Slab" pitchFamily="2"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62" d="100"/>
          <a:sy n="62" d="100"/>
        </p:scale>
        <p:origin x="6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ootcampspot.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i="1"/>
              <a:t>Overlay and border color needs to change. Create a master theme that changes all slides. </a:t>
            </a:r>
            <a:endParaRPr sz="1100" i="1"/>
          </a:p>
          <a:p>
            <a:pPr marL="0" lvl="0" indent="0" algn="l" rtl="0">
              <a:lnSpc>
                <a:spcPct val="100000"/>
              </a:lnSpc>
              <a:spcBef>
                <a:spcPts val="0"/>
              </a:spcBef>
              <a:spcAft>
                <a:spcPts val="0"/>
              </a:spcAft>
              <a:buClr>
                <a:schemeClr val="dk1"/>
              </a:buClr>
              <a:buSzPts val="1100"/>
              <a:buFont typeface="Arial"/>
              <a:buNone/>
            </a:pPr>
            <a:r>
              <a:rPr lang="en-US" sz="1100" i="1">
                <a:solidFill>
                  <a:schemeClr val="dk1"/>
                </a:solidFill>
                <a:latin typeface="Arial"/>
                <a:ea typeface="Arial"/>
                <a:cs typeface="Arial"/>
                <a:sym typeface="Arial"/>
              </a:rPr>
              <a:t>Need instructions for updating the deck for each launch (assuming it has the Uni theme applied) *create those.</a:t>
            </a:r>
            <a:endParaRPr sz="11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i="1">
                <a:solidFill>
                  <a:schemeClr val="dk1"/>
                </a:solidFill>
                <a:latin typeface="Arial"/>
                <a:ea typeface="Arial"/>
                <a:cs typeface="Arial"/>
                <a:sym typeface="Arial"/>
              </a:rPr>
              <a:t>	i.e.: Review slides x,x,x and complete with local market information</a:t>
            </a:r>
            <a:endParaRPr sz="11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4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00"/>
                </a:highlight>
                <a:latin typeface="Arial"/>
                <a:ea typeface="Arial"/>
                <a:cs typeface="Arial"/>
                <a:sym typeface="Arial"/>
              </a:rPr>
              <a:t>Scripted Welcome and Open</a:t>
            </a:r>
            <a:endParaRPr sz="1400">
              <a:solidFill>
                <a:schemeClr val="dk1"/>
              </a:solidFill>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Hello everyone and welcome to your first day of class! Congratulations for taking the first step of this journey with us! Today we will be focusing on building community in the classroom, finding common ground, and forming a collaborative learning environment with each other.  </a:t>
            </a: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By the end of this class, we will be working with the very basics of Terminal/Console and HTML. But before we dive into the coding portion of today’s lesson, we will be taking some time to introduce you to the some of the very important details that you will need to know about this program. </a:t>
            </a:r>
            <a:endParaRPr sz="1100">
              <a:solidFill>
                <a:srgbClr val="FF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solidFill>
                <a:schemeClr val="dk1"/>
              </a:solidFill>
              <a:highlight>
                <a:srgbClr val="FFFF00"/>
              </a:highlight>
              <a:latin typeface="Arial"/>
              <a:ea typeface="Arial"/>
              <a:cs typeface="Arial"/>
              <a:sym typeface="Arial"/>
            </a:endParaRPr>
          </a:p>
        </p:txBody>
      </p:sp>
      <p:sp>
        <p:nvSpPr>
          <p:cNvPr id="56" name="Google Shape;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66a629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66a629a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highlight>
                  <a:srgbClr val="FFFF00"/>
                </a:highlight>
              </a:rPr>
              <a:t>SSM should call on a student to read each Graduation Requirement out loud</a:t>
            </a:r>
            <a:r>
              <a:rPr lang="en-US">
                <a:solidFill>
                  <a:schemeClr val="dk1"/>
                </a:solidFill>
              </a:rPr>
              <a:t>.</a:t>
            </a:r>
            <a:endParaRPr b="1">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highlight>
                  <a:srgbClr val="FFFF00"/>
                </a:highlight>
              </a:rPr>
              <a:t>Remove % if not applicable to your university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6547888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6547888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rPr>
              <a:t>Before we close this portion of today’s session, let’s take a look at some of the Objectives we set out to achieve during this session. </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rPr>
              <a:t>We’ve come to know your classmates as the community that you will rely on for collaborative learning.</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rPr>
              <a:t>We’ve met the staff who will be providing holistic support throughout the program.</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rPr>
              <a:t>We understand the minimum requirements in order to successfully graduate from this bootcamp.</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rPr>
              <a:t>We listed ways to get help and support at your moments of need. </a:t>
            </a:r>
            <a:endParaRPr sz="1100">
              <a:solidFill>
                <a:srgbClr val="FF0000"/>
              </a:solidFill>
            </a:endParaRPr>
          </a:p>
          <a:p>
            <a:pPr marL="0" lvl="0" indent="0" algn="l" rtl="0">
              <a:spcBef>
                <a:spcPts val="0"/>
              </a:spcBef>
              <a:spcAft>
                <a:spcPts val="0"/>
              </a:spcAft>
              <a:buNone/>
            </a:pPr>
            <a:endParaRPr>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6a629a7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6a629a7b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6a7cb2192_1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46a7cb2192_1_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247" name="Google Shape;247;g46a7cb2192_1_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16</a:t>
            </a:fld>
            <a:endParaRPr sz="1300"/>
          </a:p>
        </p:txBody>
      </p:sp>
    </p:spTree>
    <p:extLst>
      <p:ext uri="{BB962C8B-B14F-4D97-AF65-F5344CB8AC3E}">
        <p14:creationId xmlns:p14="http://schemas.microsoft.com/office/powerpoint/2010/main" val="209344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6a7cb2192_1_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53" name="Google Shape;253;g46a7cb2192_1_1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84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6a7cb2192_1_2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58" name="Google Shape;258;g46a7cb2192_1_2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1209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6a7cb2192_1_2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63" name="Google Shape;263;g46a7cb2192_1_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739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6a7cb2192_1_3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69" name="Google Shape;269;g46a7cb2192_1_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580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6a7cb2192_1_4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46a7cb2192_1_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sz="1300"/>
          </a:p>
        </p:txBody>
      </p:sp>
      <p:sp>
        <p:nvSpPr>
          <p:cNvPr id="278" name="Google Shape;278;g46a7cb2192_1_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21</a:t>
            </a:fld>
            <a:endParaRPr sz="1300"/>
          </a:p>
        </p:txBody>
      </p:sp>
    </p:spTree>
    <p:extLst>
      <p:ext uri="{BB962C8B-B14F-4D97-AF65-F5344CB8AC3E}">
        <p14:creationId xmlns:p14="http://schemas.microsoft.com/office/powerpoint/2010/main" val="76353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6a7cb2192_1_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46a7cb2192_1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287" name="Google Shape;287;g46a7cb2192_1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22</a:t>
            </a:fld>
            <a:endParaRPr sz="1300"/>
          </a:p>
        </p:txBody>
      </p:sp>
    </p:spTree>
    <p:extLst>
      <p:ext uri="{BB962C8B-B14F-4D97-AF65-F5344CB8AC3E}">
        <p14:creationId xmlns:p14="http://schemas.microsoft.com/office/powerpoint/2010/main" val="381445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i="1"/>
              <a:t>Overlay and border color needs to change. Create a master theme that changes all slides. </a:t>
            </a:r>
            <a:endParaRPr sz="1100" i="1"/>
          </a:p>
          <a:p>
            <a:pPr marL="0" lvl="0" indent="0" algn="l" rtl="0">
              <a:lnSpc>
                <a:spcPct val="100000"/>
              </a:lnSpc>
              <a:spcBef>
                <a:spcPts val="0"/>
              </a:spcBef>
              <a:spcAft>
                <a:spcPts val="0"/>
              </a:spcAft>
              <a:buClr>
                <a:schemeClr val="dk1"/>
              </a:buClr>
              <a:buSzPts val="1100"/>
              <a:buFont typeface="Arial"/>
              <a:buNone/>
            </a:pPr>
            <a:r>
              <a:rPr lang="en-US" sz="1100" i="1">
                <a:solidFill>
                  <a:schemeClr val="dk1"/>
                </a:solidFill>
                <a:latin typeface="Arial"/>
                <a:ea typeface="Arial"/>
                <a:cs typeface="Arial"/>
                <a:sym typeface="Arial"/>
              </a:rPr>
              <a:t>Need instructions for updating the deck for each launch (assuming it has the Uni theme applied) *create those.</a:t>
            </a:r>
            <a:endParaRPr sz="11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i="1">
                <a:solidFill>
                  <a:schemeClr val="dk1"/>
                </a:solidFill>
                <a:latin typeface="Arial"/>
                <a:ea typeface="Arial"/>
                <a:cs typeface="Arial"/>
                <a:sym typeface="Arial"/>
              </a:rPr>
              <a:t>	i.e.: Review slides x,x,x and complete with local market information</a:t>
            </a:r>
            <a:endParaRPr sz="11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4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00"/>
                </a:highlight>
                <a:latin typeface="Arial"/>
                <a:ea typeface="Arial"/>
                <a:cs typeface="Arial"/>
                <a:sym typeface="Arial"/>
              </a:rPr>
              <a:t>Scripted Welcome and Open</a:t>
            </a:r>
            <a:endParaRPr sz="1400">
              <a:solidFill>
                <a:schemeClr val="dk1"/>
              </a:solidFill>
              <a:highlight>
                <a:srgbClr val="FFFF00"/>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Hello everyone and welcome to your first day of class! Congratulations for taking the first step of this journey with us! Today we will be focusing on building community in the classroom, finding common ground, and forming a collaborative learning environment with each other.  </a:t>
            </a: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By the end of this class, we will be working with the very basics of Terminal/Console and HTML. But before we dive into the coding portion of today’s lesson, we will be taking some time to introduce you to the some of the very important details that you will need to know about this program. </a:t>
            </a:r>
            <a:endParaRPr sz="1100">
              <a:solidFill>
                <a:srgbClr val="FF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solidFill>
                <a:schemeClr val="dk1"/>
              </a:solidFill>
              <a:highlight>
                <a:srgbClr val="FFFF00"/>
              </a:highlight>
              <a:latin typeface="Arial"/>
              <a:ea typeface="Arial"/>
              <a:cs typeface="Arial"/>
              <a:sym typeface="Arial"/>
            </a:endParaRPr>
          </a:p>
        </p:txBody>
      </p:sp>
      <p:sp>
        <p:nvSpPr>
          <p:cNvPr id="56" name="Google Shape;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88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6a7cb2192_1_6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93" name="Google Shape;293;g46a7cb2192_1_6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236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6a7cb2192_1_6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298" name="Google Shape;298;g46a7cb2192_1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871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6a7cb2192_1_71: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04" name="Google Shape;304;g46a7cb2192_1_7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35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6a7cb2192_1_77: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11" name="Google Shape;311;g46a7cb2192_1_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0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6a7cb2192_1_8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21" name="Google Shape;321;g46a7cb2192_1_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376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6a7cb2192_1_9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28" name="Google Shape;328;g46a7cb2192_1_9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70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6a7cb2192_1_101: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37" name="Google Shape;337;g46a7cb2192_1_1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45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6a7cb2192_1_107: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44" name="Google Shape;344;g46a7cb2192_1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468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6a7cb2192_1_11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54" name="Google Shape;354;g46a7cb2192_1_1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35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6a7cb2192_1_1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59" name="Google Shape;359;g46a7cb2192_1_12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320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65478886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654788869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rPr>
              <a:t>Everyone open your browser and let’s follow these steps:</a:t>
            </a:r>
            <a:endParaRPr sz="1100">
              <a:solidFill>
                <a:srgbClr val="FF0000"/>
              </a:solidFill>
            </a:endParaRPr>
          </a:p>
          <a:p>
            <a:pPr marL="457200" lvl="0" indent="-298450" algn="l" rtl="0">
              <a:lnSpc>
                <a:spcPct val="115000"/>
              </a:lnSpc>
              <a:spcBef>
                <a:spcPts val="0"/>
              </a:spcBef>
              <a:spcAft>
                <a:spcPts val="0"/>
              </a:spcAft>
              <a:buClr>
                <a:srgbClr val="FF0000"/>
              </a:buClr>
              <a:buSzPts val="1100"/>
              <a:buAutoNum type="arabicPeriod"/>
            </a:pPr>
            <a:r>
              <a:rPr lang="en-US" sz="1100">
                <a:solidFill>
                  <a:srgbClr val="FF0000"/>
                </a:solidFill>
              </a:rPr>
              <a:t>Navigate to </a:t>
            </a:r>
            <a:r>
              <a:rPr lang="en-US" sz="1100" u="sng">
                <a:solidFill>
                  <a:srgbClr val="FF0000"/>
                </a:solidFill>
                <a:hlinkClick r:id="rId3"/>
              </a:rPr>
              <a:t>www.bootcampspot.com</a:t>
            </a:r>
            <a:endParaRPr sz="1100">
              <a:solidFill>
                <a:srgbClr val="FF0000"/>
              </a:solidFill>
            </a:endParaRPr>
          </a:p>
          <a:p>
            <a:pPr marL="457200" lvl="0" indent="-298450" algn="l" rtl="0">
              <a:lnSpc>
                <a:spcPct val="115000"/>
              </a:lnSpc>
              <a:spcBef>
                <a:spcPts val="0"/>
              </a:spcBef>
              <a:spcAft>
                <a:spcPts val="0"/>
              </a:spcAft>
              <a:buClr>
                <a:srgbClr val="FF0000"/>
              </a:buClr>
              <a:buSzPts val="1100"/>
              <a:buAutoNum type="arabicPeriod"/>
            </a:pPr>
            <a:r>
              <a:rPr lang="en-US" sz="1100">
                <a:solidFill>
                  <a:srgbClr val="FF0000"/>
                </a:solidFill>
              </a:rPr>
              <a:t>Sign in with your log-in credentials</a:t>
            </a:r>
            <a:endParaRPr sz="1100">
              <a:solidFill>
                <a:srgbClr val="FF0000"/>
              </a:solidFill>
            </a:endParaRPr>
          </a:p>
          <a:p>
            <a:pPr marL="457200" lvl="0" indent="-298450" algn="l" rtl="0">
              <a:lnSpc>
                <a:spcPct val="115000"/>
              </a:lnSpc>
              <a:spcBef>
                <a:spcPts val="0"/>
              </a:spcBef>
              <a:spcAft>
                <a:spcPts val="0"/>
              </a:spcAft>
              <a:buClr>
                <a:srgbClr val="FF0000"/>
              </a:buClr>
              <a:buSzPts val="1100"/>
              <a:buAutoNum type="arabicPeriod"/>
            </a:pPr>
            <a:r>
              <a:rPr lang="en-US" sz="1100">
                <a:solidFill>
                  <a:srgbClr val="FF0000"/>
                </a:solidFill>
              </a:rPr>
              <a:t>Click “Sessions”</a:t>
            </a:r>
            <a:endParaRPr sz="1100">
              <a:solidFill>
                <a:srgbClr val="FF0000"/>
              </a:solidFill>
            </a:endParaRPr>
          </a:p>
          <a:p>
            <a:pPr marL="457200" lvl="0" indent="-298450" algn="l" rtl="0">
              <a:lnSpc>
                <a:spcPct val="115000"/>
              </a:lnSpc>
              <a:spcBef>
                <a:spcPts val="0"/>
              </a:spcBef>
              <a:spcAft>
                <a:spcPts val="0"/>
              </a:spcAft>
              <a:buClr>
                <a:srgbClr val="FF0000"/>
              </a:buClr>
              <a:buSzPts val="1100"/>
              <a:buAutoNum type="arabicPeriod"/>
            </a:pPr>
            <a:r>
              <a:rPr lang="en-US" sz="1100">
                <a:solidFill>
                  <a:srgbClr val="FF0000"/>
                </a:solidFill>
              </a:rPr>
              <a:t>Find Today’s Date</a:t>
            </a:r>
            <a:endParaRPr sz="1100">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rPr>
              <a:t>And last but not least, let’s mark the official start of our journey together!</a:t>
            </a:r>
            <a:endParaRPr sz="1100">
              <a:solidFill>
                <a:srgbClr val="FF0000"/>
              </a:solidFill>
            </a:endParaRPr>
          </a:p>
          <a:p>
            <a:pPr marL="457200" lvl="0" indent="-298450" algn="l" rtl="0">
              <a:lnSpc>
                <a:spcPct val="115000"/>
              </a:lnSpc>
              <a:spcBef>
                <a:spcPts val="0"/>
              </a:spcBef>
              <a:spcAft>
                <a:spcPts val="0"/>
              </a:spcAft>
              <a:buClr>
                <a:srgbClr val="FF0000"/>
              </a:buClr>
              <a:buSzPts val="1100"/>
              <a:buAutoNum type="arabicPeriod"/>
            </a:pPr>
            <a:r>
              <a:rPr lang="en-US" sz="1100">
                <a:solidFill>
                  <a:srgbClr val="FF0000"/>
                </a:solidFill>
              </a:rPr>
              <a:t>Everyone Mark Your Attendance</a:t>
            </a:r>
            <a:endParaRPr>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6a7cb2192_1_12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66" name="Google Shape;366;g46a7cb2192_1_1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920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6a7cb2192_1_13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73" name="Google Shape;373;g46a7cb2192_1_1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534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6a7cb2192_1_13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80" name="Google Shape;380;g46a7cb2192_1_1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78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6a7cb2192_1_15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395" name="Google Shape;395;g46a7cb2192_1_1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957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6a7cb2192_1_1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400" name="Google Shape;400;g46a7cb2192_1_1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860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6a7cb2192_1_16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407" name="Google Shape;407;g46a7cb2192_1_16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4884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46a7cb2192_1_265: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11" name="Google Shape;511;g46a7cb2192_1_2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631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6a7cb2192_1_269: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16" name="Google Shape;516;g46a7cb2192_1_2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3545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46a7cb2192_1_277: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24" name="Google Shape;524;g46a7cb2192_1_2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182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46a7cb2192_1_285: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33" name="Google Shape;533;g46a7cb2192_1_28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68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f15ce8e0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f15ce8e0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solidFill>
                  <a:schemeClr val="dk1"/>
                </a:solidFill>
                <a:highlight>
                  <a:srgbClr val="FFFF00"/>
                </a:highlight>
              </a:rPr>
              <a:t>SSM should call on a student to read each objective out loud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6a7cb2192_1_291: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40" name="Google Shape;540;g46a7cb2192_1_29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598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46a7cb2192_1_29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48" name="Google Shape;548;g46a7cb2192_1_2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927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6a7cb2192_1_30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59" name="Google Shape;559;g46a7cb2192_1_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756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6a7cb2192_1_31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64" name="Google Shape;564;g46a7cb2192_1_31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166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6a7cb2192_1_33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85" name="Google Shape;585;g46a7cb2192_1_3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757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6a7cb2192_1_33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92" name="Google Shape;592;g46a7cb2192_1_3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0230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6a7cb2192_1_34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599" name="Google Shape;599;g46a7cb2192_1_34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6284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46a7cb2192_1_35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08" name="Google Shape;608;g46a7cb2192_1_3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8774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6a7cb2192_1_3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13" name="Google Shape;613;g46a7cb2192_1_3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67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46a7cb2192_1_36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20" name="Google Shape;620;g46a7cb2192_1_36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51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I’d like to begin by introducing myself. </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My name is [_</a:t>
            </a:r>
            <a:r>
              <a:rPr lang="en-US" sz="1100">
                <a:solidFill>
                  <a:srgbClr val="FF0000"/>
                </a:solidFill>
                <a:highlight>
                  <a:srgbClr val="FFFF00"/>
                </a:highlight>
                <a:latin typeface="Arial"/>
                <a:ea typeface="Arial"/>
                <a:cs typeface="Arial"/>
                <a:sym typeface="Arial"/>
              </a:rPr>
              <a:t>Insert SSM Name</a:t>
            </a:r>
            <a:r>
              <a:rPr lang="en-US" sz="1100">
                <a:solidFill>
                  <a:srgbClr val="FF0000"/>
                </a:solidFill>
                <a:latin typeface="Arial"/>
                <a:ea typeface="Arial"/>
                <a:cs typeface="Arial"/>
                <a:sym typeface="Arial"/>
              </a:rPr>
              <a:t>_] and I am your Student Success Manager for this course.  </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My goal is to help you successfully complete the program</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[_</a:t>
            </a:r>
            <a:r>
              <a:rPr lang="en-US" sz="1100">
                <a:solidFill>
                  <a:srgbClr val="FF0000"/>
                </a:solidFill>
                <a:highlight>
                  <a:srgbClr val="FFFF00"/>
                </a:highlight>
                <a:latin typeface="Arial"/>
                <a:ea typeface="Arial"/>
                <a:cs typeface="Arial"/>
                <a:sym typeface="Arial"/>
              </a:rPr>
              <a:t>Insert Fun Fact</a:t>
            </a:r>
            <a:r>
              <a:rPr lang="en-US" sz="1100">
                <a:solidFill>
                  <a:srgbClr val="FF0000"/>
                </a:solidFill>
                <a:latin typeface="Arial"/>
                <a:ea typeface="Arial"/>
                <a:cs typeface="Arial"/>
                <a:sym typeface="Arial"/>
              </a:rPr>
              <a:t>_]</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You can reach me at [__</a:t>
            </a:r>
            <a:r>
              <a:rPr lang="en-US" sz="1100">
                <a:solidFill>
                  <a:srgbClr val="FF0000"/>
                </a:solidFill>
                <a:highlight>
                  <a:srgbClr val="FFFF00"/>
                </a:highlight>
                <a:latin typeface="Arial"/>
                <a:ea typeface="Arial"/>
                <a:cs typeface="Arial"/>
                <a:sym typeface="Arial"/>
              </a:rPr>
              <a:t>Insert Email</a:t>
            </a:r>
            <a:r>
              <a:rPr lang="en-US" sz="1100">
                <a:solidFill>
                  <a:srgbClr val="FF0000"/>
                </a:solidFill>
                <a:latin typeface="Arial"/>
                <a:ea typeface="Arial"/>
                <a:cs typeface="Arial"/>
                <a:sym typeface="Arial"/>
              </a:rPr>
              <a:t>___]@bootcampspot.com</a:t>
            </a: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b="1">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We’re are also joined today by [_</a:t>
            </a:r>
            <a:r>
              <a:rPr lang="en-US" sz="1100">
                <a:solidFill>
                  <a:srgbClr val="FF0000"/>
                </a:solidFill>
                <a:highlight>
                  <a:srgbClr val="FFFF00"/>
                </a:highlight>
                <a:latin typeface="Arial"/>
                <a:ea typeface="Arial"/>
                <a:cs typeface="Arial"/>
                <a:sym typeface="Arial"/>
              </a:rPr>
              <a:t>Insert University Partner: Name and Title</a:t>
            </a:r>
            <a:r>
              <a:rPr lang="en-US" sz="1100">
                <a:solidFill>
                  <a:srgbClr val="FF0000"/>
                </a:solidFill>
                <a:latin typeface="Arial"/>
                <a:ea typeface="Arial"/>
                <a:cs typeface="Arial"/>
                <a:sym typeface="Arial"/>
              </a:rPr>
              <a:t>_] who would like to say a few words to welcome you to this boot camp.</a:t>
            </a:r>
            <a:endParaRPr sz="1100">
              <a:solidFill>
                <a:srgbClr val="FF0000"/>
              </a:solidFill>
              <a:latin typeface="Arial"/>
              <a:ea typeface="Arial"/>
              <a:cs typeface="Arial"/>
              <a:sym typeface="Arial"/>
            </a:endParaRPr>
          </a:p>
          <a:p>
            <a:pPr marL="0" lvl="0" indent="0" algn="l" rtl="0">
              <a:spcBef>
                <a:spcPts val="0"/>
              </a:spcBef>
              <a:spcAft>
                <a:spcPts val="0"/>
              </a:spcAft>
              <a:buNone/>
            </a:pPr>
            <a:endParaRPr/>
          </a:p>
        </p:txBody>
      </p:sp>
      <p:sp>
        <p:nvSpPr>
          <p:cNvPr id="82" name="Google Shape;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46a7cb2192_1_36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25" name="Google Shape;625;g46a7cb2192_1_3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493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46a7cb2192_1_37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32" name="Google Shape;632;g46a7cb2192_1_3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362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6a7cb2192_1_37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39" name="Google Shape;639;g46a7cb2192_1_3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576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6a7cb2192_1_38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46" name="Google Shape;646;g46a7cb2192_1_3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8714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46a7cb2192_1_39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55" name="Google Shape;655;g46a7cb2192_1_39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264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6a7cb2192_1_39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62" name="Google Shape;662;g46a7cb2192_1_3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759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6a7cb2192_1_40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67" name="Google Shape;667;g46a7cb2192_1_4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239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46a7cb2192_1_409: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75" name="Google Shape;675;g46a7cb2192_1_40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963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46a7cb2192_1_41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83" name="Google Shape;683;g46a7cb2192_1_41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18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6a7cb2192_1_422: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90" name="Google Shape;690;g46a7cb2192_1_42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997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f15ce8e0c_0_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Now it's your turn! We’d like to invite each of you to stand and share...</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Your Name</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From what area you may be commuting</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A brief description of your background, such as, Career and Interests. </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A fun fact about yourself</a:t>
            </a: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None/>
            </a:pP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None/>
            </a:pPr>
            <a:r>
              <a:rPr lang="en-US" sz="1100">
                <a:latin typeface="Arial"/>
                <a:ea typeface="Arial"/>
                <a:cs typeface="Arial"/>
                <a:sym typeface="Arial"/>
              </a:rPr>
              <a:t>****Student Intro’s****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Let’s, also, get to know some of the individuals who will be supporting you along the way.</a:t>
            </a:r>
            <a:endParaRPr>
              <a:solidFill>
                <a:srgbClr val="FF0000"/>
              </a:solidFill>
            </a:endParaRPr>
          </a:p>
        </p:txBody>
      </p:sp>
      <p:sp>
        <p:nvSpPr>
          <p:cNvPr id="99" name="Google Shape;99;g3f15ce8e0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6a7cb2192_1_42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695" name="Google Shape;695;g46a7cb2192_1_4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7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46a7cb2192_1_431: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701" name="Google Shape;701;g46a7cb2192_1_4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6141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6a7cb2192_1_4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46a7cb2192_1_4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sz="1300"/>
          </a:p>
        </p:txBody>
      </p:sp>
      <p:sp>
        <p:nvSpPr>
          <p:cNvPr id="709" name="Google Shape;709;g46a7cb2192_1_4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65</a:t>
            </a:fld>
            <a:endParaRPr sz="1300"/>
          </a:p>
        </p:txBody>
      </p:sp>
    </p:spTree>
    <p:extLst>
      <p:ext uri="{BB962C8B-B14F-4D97-AF65-F5344CB8AC3E}">
        <p14:creationId xmlns:p14="http://schemas.microsoft.com/office/powerpoint/2010/main" val="2425166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6a7cb2192_1_45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46a7cb2192_1_4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718" name="Google Shape;718;g46a7cb2192_1_4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66</a:t>
            </a:fld>
            <a:endParaRPr sz="1300"/>
          </a:p>
        </p:txBody>
      </p:sp>
    </p:spTree>
    <p:extLst>
      <p:ext uri="{BB962C8B-B14F-4D97-AF65-F5344CB8AC3E}">
        <p14:creationId xmlns:p14="http://schemas.microsoft.com/office/powerpoint/2010/main" val="2109526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6a7cb2192_1_4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46a7cb2192_1_4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sz="1300"/>
          </a:p>
        </p:txBody>
      </p:sp>
      <p:sp>
        <p:nvSpPr>
          <p:cNvPr id="724" name="Google Shape;724;g46a7cb2192_1_4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67</a:t>
            </a:fld>
            <a:endParaRPr sz="1300"/>
          </a:p>
        </p:txBody>
      </p:sp>
    </p:spTree>
    <p:extLst>
      <p:ext uri="{BB962C8B-B14F-4D97-AF65-F5344CB8AC3E}">
        <p14:creationId xmlns:p14="http://schemas.microsoft.com/office/powerpoint/2010/main" val="2296113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6a7cb2192_1_4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g46a7cb2192_1_4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751" name="Google Shape;751;g46a7cb2192_1_4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68</a:t>
            </a:fld>
            <a:endParaRPr sz="1300"/>
          </a:p>
        </p:txBody>
      </p:sp>
    </p:spTree>
    <p:extLst>
      <p:ext uri="{BB962C8B-B14F-4D97-AF65-F5344CB8AC3E}">
        <p14:creationId xmlns:p14="http://schemas.microsoft.com/office/powerpoint/2010/main" val="36888398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46a7cb2192_1_4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46a7cb2192_1_48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sz="1300"/>
          </a:p>
        </p:txBody>
      </p:sp>
      <p:sp>
        <p:nvSpPr>
          <p:cNvPr id="758" name="Google Shape;758;g46a7cb2192_1_48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69</a:t>
            </a:fld>
            <a:endParaRPr sz="1300"/>
          </a:p>
        </p:txBody>
      </p:sp>
    </p:spTree>
    <p:extLst>
      <p:ext uri="{BB962C8B-B14F-4D97-AF65-F5344CB8AC3E}">
        <p14:creationId xmlns:p14="http://schemas.microsoft.com/office/powerpoint/2010/main" val="2091266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46a7cb2192_1_4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46a7cb2192_1_49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endParaRPr sz="1300"/>
          </a:p>
        </p:txBody>
      </p:sp>
      <p:sp>
        <p:nvSpPr>
          <p:cNvPr id="765" name="Google Shape;765;g46a7cb2192_1_49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70</a:t>
            </a:fld>
            <a:endParaRPr sz="1300"/>
          </a:p>
        </p:txBody>
      </p:sp>
    </p:spTree>
    <p:extLst>
      <p:ext uri="{BB962C8B-B14F-4D97-AF65-F5344CB8AC3E}">
        <p14:creationId xmlns:p14="http://schemas.microsoft.com/office/powerpoint/2010/main" val="25067859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6a7cb2192_1_5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46a7cb2192_1_5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774" name="Google Shape;774;g46a7cb2192_1_5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71</a:t>
            </a:fld>
            <a:endParaRPr sz="1300"/>
          </a:p>
        </p:txBody>
      </p:sp>
    </p:spTree>
    <p:extLst>
      <p:ext uri="{BB962C8B-B14F-4D97-AF65-F5344CB8AC3E}">
        <p14:creationId xmlns:p14="http://schemas.microsoft.com/office/powerpoint/2010/main" val="262212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6a7cb2192_1_50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779" name="Google Shape;779;g46a7cb2192_1_5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88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1e4839bc9_2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highlight>
                  <a:srgbClr val="FFFF00"/>
                </a:highlight>
              </a:rPr>
              <a:t>Keep stock images. </a:t>
            </a:r>
            <a:br>
              <a:rPr lang="en-US" sz="1800"/>
            </a:br>
            <a:r>
              <a:rPr lang="en-US" sz="1100">
                <a:solidFill>
                  <a:srgbClr val="FF0000"/>
                </a:solidFill>
                <a:latin typeface="Arial"/>
                <a:ea typeface="Arial"/>
                <a:cs typeface="Arial"/>
                <a:sym typeface="Arial"/>
              </a:rPr>
              <a:t>Your Career Services Team is made up of multiple members who work with you to help achieve a status that we refer to as Employer Competitive, you can refer to the document we gave you at check-in to learn more about what that means. </a:t>
            </a:r>
            <a:endParaRPr sz="1100">
              <a:solidFill>
                <a:srgbClr val="FF0000"/>
              </a:solidFill>
              <a:latin typeface="Arial"/>
              <a:ea typeface="Arial"/>
              <a:cs typeface="Arial"/>
              <a:sym typeface="Arial"/>
            </a:endParaRPr>
          </a:p>
          <a:p>
            <a:pPr marL="0" lvl="0" indent="0" algn="l" rtl="0">
              <a:spcBef>
                <a:spcPts val="0"/>
              </a:spcBef>
              <a:spcAft>
                <a:spcPts val="0"/>
              </a:spcAft>
              <a:buNone/>
            </a:pPr>
            <a:endParaRPr sz="1100">
              <a:solidFill>
                <a:srgbClr val="FF0000"/>
              </a:solidFill>
              <a:latin typeface="Arial"/>
              <a:ea typeface="Arial"/>
              <a:cs typeface="Arial"/>
              <a:sym typeface="Arial"/>
            </a:endParaRPr>
          </a:p>
          <a:p>
            <a:pPr marL="0" lvl="0" indent="0" algn="l" rtl="0">
              <a:spcBef>
                <a:spcPts val="0"/>
              </a:spcBef>
              <a:spcAft>
                <a:spcPts val="0"/>
              </a:spcAft>
              <a:buNone/>
            </a:pPr>
            <a:r>
              <a:rPr lang="en-US" sz="1100">
                <a:solidFill>
                  <a:srgbClr val="FF0000"/>
                </a:solidFill>
                <a:latin typeface="Arial"/>
                <a:ea typeface="Arial"/>
                <a:cs typeface="Arial"/>
                <a:sym typeface="Arial"/>
              </a:rPr>
              <a:t>For now, let’s meet the team:</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Your </a:t>
            </a:r>
            <a:r>
              <a:rPr lang="en-US" sz="1100" b="1">
                <a:solidFill>
                  <a:srgbClr val="FF0000"/>
                </a:solidFill>
                <a:latin typeface="Arial"/>
                <a:ea typeface="Arial"/>
                <a:cs typeface="Arial"/>
                <a:sym typeface="Arial"/>
              </a:rPr>
              <a:t>Profile Coaches</a:t>
            </a:r>
            <a:r>
              <a:rPr lang="en-US" sz="1100">
                <a:solidFill>
                  <a:srgbClr val="FF0000"/>
                </a:solidFill>
                <a:latin typeface="Arial"/>
                <a:ea typeface="Arial"/>
                <a:cs typeface="Arial"/>
                <a:sym typeface="Arial"/>
              </a:rPr>
              <a:t> provide valuable feedback on career ready tools.</a:t>
            </a:r>
            <a:endParaRPr sz="1100">
              <a:solidFill>
                <a:srgbClr val="FF0000"/>
              </a:solidFill>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Your </a:t>
            </a:r>
            <a:r>
              <a:rPr lang="en-US" sz="1100" b="1">
                <a:solidFill>
                  <a:srgbClr val="FF0000"/>
                </a:solidFill>
                <a:latin typeface="Arial"/>
                <a:ea typeface="Arial"/>
                <a:cs typeface="Arial"/>
                <a:sym typeface="Arial"/>
              </a:rPr>
              <a:t>Career Coach</a:t>
            </a:r>
            <a:r>
              <a:rPr lang="en-US" sz="1100">
                <a:solidFill>
                  <a:srgbClr val="FF0000"/>
                </a:solidFill>
                <a:latin typeface="Arial"/>
                <a:ea typeface="Arial"/>
                <a:cs typeface="Arial"/>
                <a:sym typeface="Arial"/>
              </a:rPr>
              <a:t> is there to provide you with training and various career-readiness elements that will make you more competitive in your job search.</a:t>
            </a:r>
            <a:endParaRPr sz="1100">
              <a:solidFill>
                <a:srgbClr val="FF0000"/>
              </a:solidFill>
              <a:highlight>
                <a:srgbClr val="FFFF00"/>
              </a:highlight>
              <a:latin typeface="Arial"/>
              <a:ea typeface="Arial"/>
              <a:cs typeface="Arial"/>
              <a:sym typeface="Arial"/>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latin typeface="Arial"/>
                <a:ea typeface="Arial"/>
                <a:cs typeface="Arial"/>
                <a:sym typeface="Arial"/>
              </a:rPr>
              <a:t>Lastly, the third and most important member of your Career Services Team, is </a:t>
            </a:r>
            <a:r>
              <a:rPr lang="en-US" sz="1100" b="1">
                <a:solidFill>
                  <a:srgbClr val="FF0000"/>
                </a:solidFill>
                <a:latin typeface="Arial"/>
                <a:ea typeface="Arial"/>
                <a:cs typeface="Arial"/>
                <a:sym typeface="Arial"/>
              </a:rPr>
              <a:t>You</a:t>
            </a:r>
            <a:r>
              <a:rPr lang="en-US" sz="1100">
                <a:solidFill>
                  <a:srgbClr val="FF0000"/>
                </a:solidFill>
                <a:latin typeface="Arial"/>
                <a:ea typeface="Arial"/>
                <a:cs typeface="Arial"/>
                <a:sym typeface="Arial"/>
              </a:rPr>
              <a:t>. Our team is here to empower you with the tools and resources to find meaningful employment but you are the key player in your own success. </a:t>
            </a: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Arial"/>
                <a:ea typeface="Arial"/>
                <a:cs typeface="Arial"/>
                <a:sym typeface="Arial"/>
              </a:rPr>
              <a:t>Stay tuned for an announcement regarding the first </a:t>
            </a:r>
            <a:r>
              <a:rPr lang="en-US" sz="1100" b="1">
                <a:solidFill>
                  <a:srgbClr val="FF0000"/>
                </a:solidFill>
                <a:latin typeface="Arial"/>
                <a:ea typeface="Arial"/>
                <a:cs typeface="Arial"/>
                <a:sym typeface="Arial"/>
              </a:rPr>
              <a:t>Career Services Meet-and-Greet </a:t>
            </a:r>
            <a:r>
              <a:rPr lang="en-US" sz="1100">
                <a:solidFill>
                  <a:srgbClr val="FF0000"/>
                </a:solidFill>
                <a:latin typeface="Arial"/>
                <a:ea typeface="Arial"/>
                <a:cs typeface="Arial"/>
                <a:sym typeface="Arial"/>
              </a:rPr>
              <a:t>on the BootcampSpot Announcement Wall.</a:t>
            </a:r>
            <a:endParaRPr sz="1800">
              <a:solidFill>
                <a:srgbClr val="FF0000"/>
              </a:solidFill>
            </a:endParaRPr>
          </a:p>
        </p:txBody>
      </p:sp>
      <p:sp>
        <p:nvSpPr>
          <p:cNvPr id="147" name="Google Shape;147;g41e4839bc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46a7cb2192_1_5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g46a7cb2192_1_5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786" name="Google Shape;786;g46a7cb2192_1_5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73</a:t>
            </a:fld>
            <a:endParaRPr sz="1300"/>
          </a:p>
        </p:txBody>
      </p:sp>
    </p:spTree>
    <p:extLst>
      <p:ext uri="{BB962C8B-B14F-4D97-AF65-F5344CB8AC3E}">
        <p14:creationId xmlns:p14="http://schemas.microsoft.com/office/powerpoint/2010/main" val="36495544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6a7cb2192_1_518: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791" name="Google Shape;791;g46a7cb2192_1_51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663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46a7cb2192_1_52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g46a7cb2192_1_5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None/>
            </a:pPr>
            <a:r>
              <a:rPr lang="en-US" sz="1300"/>
              <a:t>It’s important to keep in mind why you joined this class. Let’s talk about your goals.</a:t>
            </a:r>
            <a:endParaRPr sz="1300"/>
          </a:p>
        </p:txBody>
      </p:sp>
      <p:sp>
        <p:nvSpPr>
          <p:cNvPr id="800" name="Google Shape;800;g46a7cb2192_1_5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lvl="0" indent="0" algn="r" rtl="0">
              <a:spcBef>
                <a:spcPts val="0"/>
              </a:spcBef>
              <a:spcAft>
                <a:spcPts val="0"/>
              </a:spcAft>
              <a:buNone/>
            </a:pPr>
            <a:fld id="{00000000-1234-1234-1234-123412341234}" type="slidenum">
              <a:rPr lang="en-US" sz="1300"/>
              <a:t>75</a:t>
            </a:fld>
            <a:endParaRPr sz="1300"/>
          </a:p>
        </p:txBody>
      </p:sp>
    </p:spTree>
    <p:extLst>
      <p:ext uri="{BB962C8B-B14F-4D97-AF65-F5344CB8AC3E}">
        <p14:creationId xmlns:p14="http://schemas.microsoft.com/office/powerpoint/2010/main" val="305928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1e7a61de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1e7a61de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highlight>
                  <a:srgbClr val="FFFFFF"/>
                </a:highlight>
              </a:rPr>
              <a:t>This is called a "boot camp" for a reason, you can expect highly challenging work that will require a commitment from you both inside and outside of the classroom. In fact, you can expect to devote even more time outside of the classroom than you do inside, focusing on homework assignments, group projects, and additional study and exercises. </a:t>
            </a:r>
            <a:endParaRPr sz="1100">
              <a:solidFill>
                <a:srgbClr val="FF0000"/>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highlight>
                  <a:srgbClr val="FFFFFF"/>
                </a:highlight>
              </a:rPr>
              <a:t>But don’t worry!  Yes, you </a:t>
            </a:r>
            <a:r>
              <a:rPr lang="en-US" sz="1100" b="1">
                <a:solidFill>
                  <a:srgbClr val="FF0000"/>
                </a:solidFill>
                <a:highlight>
                  <a:srgbClr val="FFFFFF"/>
                </a:highlight>
              </a:rPr>
              <a:t>are</a:t>
            </a:r>
            <a:r>
              <a:rPr lang="en-US" sz="1100">
                <a:solidFill>
                  <a:srgbClr val="FF0000"/>
                </a:solidFill>
                <a:highlight>
                  <a:srgbClr val="FFFFFF"/>
                </a:highlight>
              </a:rPr>
              <a:t> responsible for your own success, but you, </a:t>
            </a:r>
            <a:r>
              <a:rPr lang="en-US" sz="1100" b="1">
                <a:solidFill>
                  <a:srgbClr val="FF0000"/>
                </a:solidFill>
                <a:highlight>
                  <a:srgbClr val="FFFFFF"/>
                </a:highlight>
              </a:rPr>
              <a:t>are definitely not</a:t>
            </a:r>
            <a:r>
              <a:rPr lang="en-US" sz="1100">
                <a:solidFill>
                  <a:srgbClr val="FF0000"/>
                </a:solidFill>
                <a:highlight>
                  <a:srgbClr val="FFFFFF"/>
                </a:highlight>
              </a:rPr>
              <a:t> alone. </a:t>
            </a:r>
            <a:endParaRPr sz="1100">
              <a:solidFill>
                <a:srgbClr val="FF0000"/>
              </a:solidFill>
              <a:highlight>
                <a:srgbClr val="FFFFFF"/>
              </a:highlight>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We offer Live Chat Support for needs such as:</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Financial issues</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Tutoring</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General Support</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FAQs</a:t>
            </a:r>
            <a:endParaRPr sz="1100">
              <a:solidFill>
                <a:srgbClr val="FF0000"/>
              </a:solidFill>
              <a:highlight>
                <a:srgbClr val="FFFFFF"/>
              </a:highlight>
            </a:endParaRPr>
          </a:p>
          <a:p>
            <a:pPr marL="457200" lvl="0"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We urge you to attend: </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Office Hours [_</a:t>
            </a:r>
            <a:r>
              <a:rPr lang="en-US" sz="1100">
                <a:solidFill>
                  <a:srgbClr val="FF0000"/>
                </a:solidFill>
                <a:highlight>
                  <a:srgbClr val="FFFF00"/>
                </a:highlight>
              </a:rPr>
              <a:t>SSM Should List Times</a:t>
            </a:r>
            <a:r>
              <a:rPr lang="en-US" sz="1100">
                <a:solidFill>
                  <a:srgbClr val="FF0000"/>
                </a:solidFill>
                <a:highlight>
                  <a:srgbClr val="FFFFFF"/>
                </a:highlight>
              </a:rPr>
              <a:t>_]</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Form Study Groups</a:t>
            </a:r>
            <a:endParaRPr sz="1100">
              <a:solidFill>
                <a:srgbClr val="FF0000"/>
              </a:solidFill>
              <a:highlight>
                <a:srgbClr val="FFFFFF"/>
              </a:highlight>
            </a:endParaRPr>
          </a:p>
          <a:p>
            <a:pPr marL="914400" lvl="1" indent="-298450" algn="l" rtl="0">
              <a:lnSpc>
                <a:spcPct val="115000"/>
              </a:lnSpc>
              <a:spcBef>
                <a:spcPts val="0"/>
              </a:spcBef>
              <a:spcAft>
                <a:spcPts val="0"/>
              </a:spcAft>
              <a:buClr>
                <a:srgbClr val="FF0000"/>
              </a:buClr>
              <a:buSzPts val="1100"/>
              <a:buChar char="○"/>
            </a:pPr>
            <a:r>
              <a:rPr lang="en-US" sz="1100">
                <a:solidFill>
                  <a:srgbClr val="FF0000"/>
                </a:solidFill>
                <a:highlight>
                  <a:srgbClr val="FFFFFF"/>
                </a:highlight>
              </a:rPr>
              <a:t>Schedule Check-ins with myself to look for ways that I be helpful to your success. </a:t>
            </a:r>
            <a:endParaRPr sz="1100">
              <a:solidFill>
                <a:srgbClr val="FF0000"/>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100">
              <a:solidFill>
                <a:srgbClr val="FF0000"/>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highlight>
                  <a:srgbClr val="FFFFFF"/>
                </a:highlight>
              </a:rPr>
              <a:t>The great thing about Study Groups is that they’re a key component of the support you’re able to build for your own success in this program. They allow you to work through roadblocks with your classmates and build the collaborative learning </a:t>
            </a:r>
            <a:r>
              <a:rPr lang="en-US" sz="1100">
                <a:solidFill>
                  <a:srgbClr val="FF0000"/>
                </a:solidFill>
              </a:rPr>
              <a:t>community that we referenced in our objectives.  Which brings us to our next step, bringing this community to life.</a:t>
            </a:r>
            <a:endParaRPr>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3441463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34414638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22" y="1985533"/>
            <a:ext cx="22721700" cy="5473500"/>
          </a:xfrm>
          <a:prstGeom prst="rect">
            <a:avLst/>
          </a:prstGeom>
        </p:spPr>
        <p:txBody>
          <a:bodyPr spcFirstLastPara="1" wrap="square" lIns="243800" tIns="243800" rIns="243800" bIns="243800" anchor="b" anchorCtr="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1" name="Google Shape;11;p2"/>
          <p:cNvSpPr txBox="1">
            <a:spLocks noGrp="1"/>
          </p:cNvSpPr>
          <p:nvPr>
            <p:ph type="subTitle" idx="1"/>
          </p:nvPr>
        </p:nvSpPr>
        <p:spPr>
          <a:xfrm>
            <a:off x="831200" y="7557667"/>
            <a:ext cx="22721700" cy="2113500"/>
          </a:xfrm>
          <a:prstGeom prst="rect">
            <a:avLst/>
          </a:prstGeom>
        </p:spPr>
        <p:txBody>
          <a:bodyPr spcFirstLastPara="1" wrap="square" lIns="243800" tIns="243800" rIns="243800" bIns="243800" anchor="t" anchorCtr="0"/>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2" name="Google Shape;12;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831200" y="2949667"/>
            <a:ext cx="22721700" cy="5235900"/>
          </a:xfrm>
          <a:prstGeom prst="rect">
            <a:avLst/>
          </a:prstGeom>
        </p:spPr>
        <p:txBody>
          <a:bodyPr spcFirstLastPara="1" wrap="square" lIns="243800" tIns="243800" rIns="243800" bIns="243800" anchor="b" anchorCtr="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46" name="Google Shape;46;p11"/>
          <p:cNvSpPr txBox="1">
            <a:spLocks noGrp="1"/>
          </p:cNvSpPr>
          <p:nvPr>
            <p:ph type="body" idx="1"/>
          </p:nvPr>
        </p:nvSpPr>
        <p:spPr>
          <a:xfrm>
            <a:off x="831200" y="8405933"/>
            <a:ext cx="22721700" cy="3468900"/>
          </a:xfrm>
          <a:prstGeom prst="rect">
            <a:avLst/>
          </a:prstGeom>
        </p:spPr>
        <p:txBody>
          <a:bodyPr spcFirstLastPara="1" wrap="square" lIns="243800" tIns="243800" rIns="243800" bIns="243800" anchor="t" anchorCtr="0"/>
          <a:lstStyle>
            <a:lvl1pPr marL="457200" lvl="0" indent="-533400" algn="ctr">
              <a:spcBef>
                <a:spcPts val="0"/>
              </a:spcBef>
              <a:spcAft>
                <a:spcPts val="0"/>
              </a:spcAft>
              <a:buSzPts val="4800"/>
              <a:buChar char="●"/>
              <a:defRPr/>
            </a:lvl1pPr>
            <a:lvl2pPr marL="914400" lvl="1" indent="-463550" algn="ctr">
              <a:spcBef>
                <a:spcPts val="4300"/>
              </a:spcBef>
              <a:spcAft>
                <a:spcPts val="0"/>
              </a:spcAft>
              <a:buSzPts val="3700"/>
              <a:buChar char="○"/>
              <a:defRPr/>
            </a:lvl2pPr>
            <a:lvl3pPr marL="1371600" lvl="2" indent="-463550" algn="ctr">
              <a:spcBef>
                <a:spcPts val="4300"/>
              </a:spcBef>
              <a:spcAft>
                <a:spcPts val="0"/>
              </a:spcAft>
              <a:buSzPts val="3700"/>
              <a:buChar char="■"/>
              <a:defRPr/>
            </a:lvl3pPr>
            <a:lvl4pPr marL="1828800" lvl="3" indent="-463550" algn="ctr">
              <a:spcBef>
                <a:spcPts val="4300"/>
              </a:spcBef>
              <a:spcAft>
                <a:spcPts val="0"/>
              </a:spcAft>
              <a:buSzPts val="3700"/>
              <a:buChar char="●"/>
              <a:defRPr/>
            </a:lvl4pPr>
            <a:lvl5pPr marL="2286000" lvl="4" indent="-463550" algn="ctr">
              <a:spcBef>
                <a:spcPts val="4300"/>
              </a:spcBef>
              <a:spcAft>
                <a:spcPts val="0"/>
              </a:spcAft>
              <a:buSzPts val="3700"/>
              <a:buChar char="○"/>
              <a:defRPr/>
            </a:lvl5pPr>
            <a:lvl6pPr marL="2743200" lvl="5" indent="-463550" algn="ctr">
              <a:spcBef>
                <a:spcPts val="4300"/>
              </a:spcBef>
              <a:spcAft>
                <a:spcPts val="0"/>
              </a:spcAft>
              <a:buSzPts val="3700"/>
              <a:buChar char="■"/>
              <a:defRPr/>
            </a:lvl6pPr>
            <a:lvl7pPr marL="3200400" lvl="6" indent="-463550" algn="ctr">
              <a:spcBef>
                <a:spcPts val="4300"/>
              </a:spcBef>
              <a:spcAft>
                <a:spcPts val="0"/>
              </a:spcAft>
              <a:buSzPts val="3700"/>
              <a:buChar char="●"/>
              <a:defRPr/>
            </a:lvl7pPr>
            <a:lvl8pPr marL="3657600" lvl="7" indent="-463550" algn="ctr">
              <a:spcBef>
                <a:spcPts val="4300"/>
              </a:spcBef>
              <a:spcAft>
                <a:spcPts val="0"/>
              </a:spcAft>
              <a:buSzPts val="3700"/>
              <a:buChar char="○"/>
              <a:defRPr/>
            </a:lvl8pPr>
            <a:lvl9pPr marL="4114800" lvl="8" indent="-463550" algn="ctr">
              <a:spcBef>
                <a:spcPts val="4300"/>
              </a:spcBef>
              <a:spcAft>
                <a:spcPts val="4300"/>
              </a:spcAft>
              <a:buSzPts val="3700"/>
              <a:buChar char="■"/>
              <a:defRPr/>
            </a:lvl9pPr>
          </a:lstStyle>
          <a:p>
            <a:endParaRPr/>
          </a:p>
        </p:txBody>
      </p:sp>
      <p:sp>
        <p:nvSpPr>
          <p:cNvPr id="47" name="Google Shape;47;p11"/>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778000" y="2298700"/>
            <a:ext cx="20828100" cy="4648200"/>
          </a:xfrm>
          <a:prstGeom prst="rect">
            <a:avLst/>
          </a:prstGeom>
          <a:noFill/>
          <a:ln>
            <a:noFill/>
          </a:ln>
        </p:spPr>
        <p:txBody>
          <a:bodyPr spcFirstLastPara="1" wrap="square" lIns="243800" tIns="243800" rIns="243800" bIns="243800" anchor="b" anchorCtr="0"/>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1778000" y="7073900"/>
            <a:ext cx="20828100" cy="1587600"/>
          </a:xfrm>
          <a:prstGeom prst="rect">
            <a:avLst/>
          </a:prstGeom>
          <a:noFill/>
          <a:ln>
            <a:noFill/>
          </a:ln>
        </p:spPr>
        <p:txBody>
          <a:bodyPr spcFirstLastPara="1" wrap="square" lIns="243800" tIns="243800" rIns="243800" bIns="243800" anchor="t" anchorCtr="0"/>
          <a:lstStyle>
            <a:lvl1pPr marL="457200" marR="0" lvl="0"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11959031" y="13081000"/>
            <a:ext cx="453300" cy="4611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4"/>
        <p:cNvGrpSpPr/>
        <p:nvPr/>
      </p:nvGrpSpPr>
      <p:grpSpPr>
        <a:xfrm>
          <a:off x="0" y="0"/>
          <a:ext cx="0" cy="0"/>
          <a:chOff x="0" y="0"/>
          <a:chExt cx="0" cy="0"/>
        </a:xfrm>
      </p:grpSpPr>
      <p:sp>
        <p:nvSpPr>
          <p:cNvPr id="55" name="Google Shape;55;p14"/>
          <p:cNvSpPr/>
          <p:nvPr/>
        </p:nvSpPr>
        <p:spPr>
          <a:xfrm>
            <a:off x="0" y="0"/>
            <a:ext cx="24384000" cy="13716000"/>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b="0" i="0" u="none" strike="noStrike" cap="none">
              <a:solidFill>
                <a:schemeClr val="lt1"/>
              </a:solidFill>
              <a:latin typeface="Arial"/>
              <a:ea typeface="Arial"/>
              <a:cs typeface="Arial"/>
              <a:sym typeface="Arial"/>
            </a:endParaRPr>
          </a:p>
        </p:txBody>
      </p:sp>
      <p:sp>
        <p:nvSpPr>
          <p:cNvPr id="56" name="Google Shape;56;p14"/>
          <p:cNvSpPr/>
          <p:nvPr/>
        </p:nvSpPr>
        <p:spPr>
          <a:xfrm>
            <a:off x="1138379" y="7475224"/>
            <a:ext cx="16895621" cy="68578"/>
          </a:xfrm>
          <a:prstGeom prst="flowChartProcess">
            <a:avLst/>
          </a:prstGeom>
          <a:solidFill>
            <a:schemeClr val="lt1"/>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3300" b="0" i="0" u="none" strike="noStrike" cap="none">
              <a:solidFill>
                <a:schemeClr val="lt1"/>
              </a:solidFill>
              <a:latin typeface="Arial"/>
              <a:ea typeface="Arial"/>
              <a:cs typeface="Arial"/>
              <a:sym typeface="Arial"/>
            </a:endParaRPr>
          </a:p>
        </p:txBody>
      </p:sp>
      <p:sp>
        <p:nvSpPr>
          <p:cNvPr id="57" name="Google Shape;57;p14"/>
          <p:cNvSpPr txBox="1"/>
          <p:nvPr/>
        </p:nvSpPr>
        <p:spPr>
          <a:xfrm>
            <a:off x="3800763" y="7703822"/>
            <a:ext cx="17221200" cy="1098300"/>
          </a:xfrm>
          <a:prstGeom prst="rect">
            <a:avLst/>
          </a:prstGeom>
          <a:noFill/>
          <a:ln>
            <a:noFill/>
          </a:ln>
        </p:spPr>
        <p:txBody>
          <a:bodyPr spcFirstLastPara="1" wrap="square" lIns="167625" tIns="83775" rIns="167625" bIns="83775" anchor="ctr" anchorCtr="0">
            <a:noAutofit/>
          </a:bodyPr>
          <a:lstStyle/>
          <a:p>
            <a:pPr marL="0" marR="0" lvl="0" indent="0" algn="l" rtl="0">
              <a:spcBef>
                <a:spcPts val="0"/>
              </a:spcBef>
              <a:spcAft>
                <a:spcPts val="0"/>
              </a:spcAft>
              <a:buClr>
                <a:schemeClr val="dk1"/>
              </a:buClr>
              <a:buSzPts val="4400"/>
              <a:buFont typeface="Arial"/>
              <a:buNone/>
            </a:pPr>
            <a:endParaRPr sz="4400" b="1" i="1" u="none" strike="noStrike" cap="none">
              <a:solidFill>
                <a:schemeClr val="lt1"/>
              </a:solidFill>
              <a:latin typeface="Arial"/>
              <a:ea typeface="Arial"/>
              <a:cs typeface="Arial"/>
              <a:sym typeface="Arial"/>
            </a:endParaRPr>
          </a:p>
        </p:txBody>
      </p:sp>
      <p:sp>
        <p:nvSpPr>
          <p:cNvPr id="58" name="Google Shape;58;p14"/>
          <p:cNvSpPr txBox="1"/>
          <p:nvPr/>
        </p:nvSpPr>
        <p:spPr>
          <a:xfrm>
            <a:off x="16659981" y="13080472"/>
            <a:ext cx="7433700" cy="430500"/>
          </a:xfrm>
          <a:prstGeom prst="rect">
            <a:avLst/>
          </a:prstGeom>
          <a:no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2000" b="0" i="0" u="none" strike="noStrike" cap="none">
                <a:solidFill>
                  <a:schemeClr val="lt1"/>
                </a:solidFill>
                <a:latin typeface="Arial"/>
                <a:ea typeface="Arial"/>
                <a:cs typeface="Arial"/>
                <a:sym typeface="Arial"/>
              </a:rPr>
              <a:t>© 2017 The Coding Boot Camp</a:t>
            </a:r>
            <a:endParaRPr sz="3400"/>
          </a:p>
        </p:txBody>
      </p:sp>
      <p:sp>
        <p:nvSpPr>
          <p:cNvPr id="59" name="Google Shape;59;p14"/>
          <p:cNvSpPr txBox="1">
            <a:spLocks noGrp="1"/>
          </p:cNvSpPr>
          <p:nvPr>
            <p:ph type="title"/>
          </p:nvPr>
        </p:nvSpPr>
        <p:spPr>
          <a:xfrm>
            <a:off x="1041616" y="5907084"/>
            <a:ext cx="21945600" cy="1743600"/>
          </a:xfrm>
          <a:prstGeom prst="rect">
            <a:avLst/>
          </a:prstGeom>
          <a:noFill/>
          <a:ln>
            <a:noFill/>
          </a:ln>
        </p:spPr>
        <p:txBody>
          <a:bodyPr spcFirstLastPara="1" wrap="square" lIns="223475" tIns="111700" rIns="223475" bIns="111700" anchor="ctr" anchorCtr="0"/>
          <a:lstStyle>
            <a:lvl1pPr lvl="0" algn="l" rtl="0">
              <a:lnSpc>
                <a:spcPct val="90000"/>
              </a:lnSpc>
              <a:spcBef>
                <a:spcPts val="0"/>
              </a:spcBef>
              <a:spcAft>
                <a:spcPts val="0"/>
              </a:spcAft>
              <a:buClr>
                <a:schemeClr val="lt1"/>
              </a:buClr>
              <a:buSzPts val="10000"/>
              <a:buFont typeface="Arial"/>
              <a:buNone/>
              <a:defRPr sz="10000" b="1" i="1">
                <a:solidFill>
                  <a:schemeClr val="lt1"/>
                </a:solidFill>
                <a:latin typeface="Arial"/>
                <a:ea typeface="Arial"/>
                <a:cs typeface="Arial"/>
                <a:sym typeface="Arial"/>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Tree>
    <p:extLst>
      <p:ext uri="{BB962C8B-B14F-4D97-AF65-F5344CB8AC3E}">
        <p14:creationId xmlns:p14="http://schemas.microsoft.com/office/powerpoint/2010/main" val="10052984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4"/>
        <p:cNvGrpSpPr/>
        <p:nvPr/>
      </p:nvGrpSpPr>
      <p:grpSpPr>
        <a:xfrm>
          <a:off x="0" y="0"/>
          <a:ext cx="0" cy="0"/>
          <a:chOff x="0" y="0"/>
          <a:chExt cx="0" cy="0"/>
        </a:xfrm>
      </p:grpSpPr>
      <p:sp>
        <p:nvSpPr>
          <p:cNvPr id="65" name="Google Shape;65;p16"/>
          <p:cNvSpPr/>
          <p:nvPr/>
        </p:nvSpPr>
        <p:spPr>
          <a:xfrm>
            <a:off x="0" y="12837928"/>
            <a:ext cx="24415308" cy="915496"/>
          </a:xfrm>
          <a:prstGeom prst="flowChartProcess">
            <a:avLst/>
          </a:prstGeom>
          <a:solidFill>
            <a:srgbClr val="1F3864"/>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3300">
              <a:solidFill>
                <a:schemeClr val="lt1"/>
              </a:solidFill>
              <a:latin typeface="Arial"/>
              <a:ea typeface="Arial"/>
              <a:cs typeface="Arial"/>
              <a:sym typeface="Arial"/>
            </a:endParaRPr>
          </a:p>
        </p:txBody>
      </p:sp>
      <p:sp>
        <p:nvSpPr>
          <p:cNvPr id="66" name="Google Shape;66;p16"/>
          <p:cNvSpPr txBox="1">
            <a:spLocks noGrp="1"/>
          </p:cNvSpPr>
          <p:nvPr>
            <p:ph type="title"/>
          </p:nvPr>
        </p:nvSpPr>
        <p:spPr>
          <a:xfrm>
            <a:off x="812800" y="0"/>
            <a:ext cx="14588100" cy="1307700"/>
          </a:xfrm>
          <a:prstGeom prst="rect">
            <a:avLst/>
          </a:prstGeom>
          <a:noFill/>
          <a:ln>
            <a:noFill/>
          </a:ln>
        </p:spPr>
        <p:txBody>
          <a:bodyPr spcFirstLastPara="1" wrap="square" lIns="223475" tIns="111700" rIns="223475" bIns="111700" anchor="ctr" anchorCtr="0"/>
          <a:lstStyle>
            <a:lvl1pPr lvl="0" algn="l" rtl="0">
              <a:lnSpc>
                <a:spcPct val="90000"/>
              </a:lnSpc>
              <a:spcBef>
                <a:spcPts val="0"/>
              </a:spcBef>
              <a:spcAft>
                <a:spcPts val="0"/>
              </a:spcAft>
              <a:buClr>
                <a:schemeClr val="dk1"/>
              </a:buClr>
              <a:buSzPts val="5900"/>
              <a:buFont typeface="Arial"/>
              <a:buNone/>
              <a:defRPr sz="5900" b="1">
                <a:latin typeface="Arial"/>
                <a:ea typeface="Arial"/>
                <a:cs typeface="Arial"/>
                <a:sym typeface="Arial"/>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67" name="Google Shape;67;p16"/>
          <p:cNvSpPr txBox="1"/>
          <p:nvPr/>
        </p:nvSpPr>
        <p:spPr>
          <a:xfrm>
            <a:off x="16659981" y="13080472"/>
            <a:ext cx="7433700" cy="430500"/>
          </a:xfrm>
          <a:prstGeom prst="rect">
            <a:avLst/>
          </a:prstGeom>
          <a:no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2000">
                <a:solidFill>
                  <a:schemeClr val="lt1"/>
                </a:solidFill>
                <a:latin typeface="Arial"/>
                <a:ea typeface="Arial"/>
                <a:cs typeface="Arial"/>
                <a:sym typeface="Arial"/>
              </a:rPr>
              <a:t>© 2017 The Coding Boot Camp</a:t>
            </a:r>
            <a:endParaRPr sz="3400"/>
          </a:p>
        </p:txBody>
      </p:sp>
      <p:cxnSp>
        <p:nvCxnSpPr>
          <p:cNvPr id="68" name="Google Shape;68;p16"/>
          <p:cNvCxnSpPr/>
          <p:nvPr/>
        </p:nvCxnSpPr>
        <p:spPr>
          <a:xfrm>
            <a:off x="0" y="1307708"/>
            <a:ext cx="24384000" cy="0"/>
          </a:xfrm>
          <a:prstGeom prst="straightConnector1">
            <a:avLst/>
          </a:prstGeom>
          <a:noFill/>
          <a:ln w="41275" cap="flat" cmpd="sng">
            <a:solidFill>
              <a:srgbClr val="C83232"/>
            </a:solidFill>
            <a:prstDash val="solid"/>
            <a:miter lim="800000"/>
            <a:headEnd type="none" w="sm" len="sm"/>
            <a:tailEnd type="none" w="sm" len="sm"/>
          </a:ln>
        </p:spPr>
      </p:cxnSp>
    </p:spTree>
    <p:extLst>
      <p:ext uri="{BB962C8B-B14F-4D97-AF65-F5344CB8AC3E}">
        <p14:creationId xmlns:p14="http://schemas.microsoft.com/office/powerpoint/2010/main" val="9724460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31200" y="5735600"/>
            <a:ext cx="22721700" cy="2244900"/>
          </a:xfrm>
          <a:prstGeom prst="rect">
            <a:avLst/>
          </a:prstGeom>
        </p:spPr>
        <p:txBody>
          <a:bodyPr spcFirstLastPara="1" wrap="square" lIns="243800" tIns="243800" rIns="243800" bIns="243800" anchor="ctr" anchorCtr="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5" name="Google Shape;15;p3"/>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33840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18" name="Google Shape;18;p4"/>
          <p:cNvSpPr txBox="1">
            <a:spLocks noGrp="1"/>
          </p:cNvSpPr>
          <p:nvPr>
            <p:ph type="body" idx="1"/>
          </p:nvPr>
        </p:nvSpPr>
        <p:spPr>
          <a:xfrm>
            <a:off x="831200" y="3073267"/>
            <a:ext cx="22721700" cy="9110400"/>
          </a:xfrm>
          <a:prstGeom prst="rect">
            <a:avLst/>
          </a:prstGeom>
        </p:spPr>
        <p:txBody>
          <a:bodyPr spcFirstLastPara="1" wrap="square" lIns="243800" tIns="243800" rIns="243800" bIns="243800" anchor="t" anchorCtr="0"/>
          <a:lstStyle>
            <a:lvl1pPr marL="457200" lvl="0" indent="-533400">
              <a:spcBef>
                <a:spcPts val="0"/>
              </a:spcBef>
              <a:spcAft>
                <a:spcPts val="0"/>
              </a:spcAft>
              <a:buSzPts val="4800"/>
              <a:buChar char="●"/>
              <a:defRPr/>
            </a:lvl1pPr>
            <a:lvl2pPr marL="914400" lvl="1" indent="-463550">
              <a:spcBef>
                <a:spcPts val="4300"/>
              </a:spcBef>
              <a:spcAft>
                <a:spcPts val="0"/>
              </a:spcAft>
              <a:buSzPts val="3700"/>
              <a:buChar char="○"/>
              <a:defRPr/>
            </a:lvl2pPr>
            <a:lvl3pPr marL="1371600" lvl="2" indent="-463550">
              <a:spcBef>
                <a:spcPts val="4300"/>
              </a:spcBef>
              <a:spcAft>
                <a:spcPts val="0"/>
              </a:spcAft>
              <a:buSzPts val="3700"/>
              <a:buChar char="■"/>
              <a:defRPr/>
            </a:lvl3pPr>
            <a:lvl4pPr marL="1828800" lvl="3" indent="-463550">
              <a:spcBef>
                <a:spcPts val="4300"/>
              </a:spcBef>
              <a:spcAft>
                <a:spcPts val="0"/>
              </a:spcAft>
              <a:buSzPts val="3700"/>
              <a:buChar char="●"/>
              <a:defRPr/>
            </a:lvl4pPr>
            <a:lvl5pPr marL="2286000" lvl="4" indent="-463550">
              <a:spcBef>
                <a:spcPts val="4300"/>
              </a:spcBef>
              <a:spcAft>
                <a:spcPts val="0"/>
              </a:spcAft>
              <a:buSzPts val="3700"/>
              <a:buChar char="○"/>
              <a:defRPr/>
            </a:lvl5pPr>
            <a:lvl6pPr marL="2743200" lvl="5" indent="-463550">
              <a:spcBef>
                <a:spcPts val="4300"/>
              </a:spcBef>
              <a:spcAft>
                <a:spcPts val="0"/>
              </a:spcAft>
              <a:buSzPts val="3700"/>
              <a:buChar char="■"/>
              <a:defRPr/>
            </a:lvl6pPr>
            <a:lvl7pPr marL="3200400" lvl="6" indent="-463550">
              <a:spcBef>
                <a:spcPts val="4300"/>
              </a:spcBef>
              <a:spcAft>
                <a:spcPts val="0"/>
              </a:spcAft>
              <a:buSzPts val="3700"/>
              <a:buChar char="●"/>
              <a:defRPr/>
            </a:lvl7pPr>
            <a:lvl8pPr marL="3657600" lvl="7" indent="-463550">
              <a:spcBef>
                <a:spcPts val="4300"/>
              </a:spcBef>
              <a:spcAft>
                <a:spcPts val="0"/>
              </a:spcAft>
              <a:buSzPts val="3700"/>
              <a:buChar char="○"/>
              <a:defRPr/>
            </a:lvl8pPr>
            <a:lvl9pPr marL="4114800" lvl="8" indent="-463550">
              <a:spcBef>
                <a:spcPts val="4300"/>
              </a:spcBef>
              <a:spcAft>
                <a:spcPts val="4300"/>
              </a:spcAft>
              <a:buSzPts val="3700"/>
              <a:buChar char="■"/>
              <a:defRPr/>
            </a:lvl9pPr>
          </a:lstStyle>
          <a:p>
            <a:endParaRPr/>
          </a:p>
        </p:txBody>
      </p:sp>
      <p:sp>
        <p:nvSpPr>
          <p:cNvPr id="19" name="Google Shape;19;p4"/>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5670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5"/>
          <p:cNvSpPr txBox="1">
            <a:spLocks noGrp="1"/>
          </p:cNvSpPr>
          <p:nvPr>
            <p:ph type="body" idx="1"/>
          </p:nvPr>
        </p:nvSpPr>
        <p:spPr>
          <a:xfrm>
            <a:off x="831200" y="3073267"/>
            <a:ext cx="10666500" cy="9110400"/>
          </a:xfrm>
          <a:prstGeom prst="rect">
            <a:avLst/>
          </a:prstGeom>
        </p:spPr>
        <p:txBody>
          <a:bodyPr spcFirstLastPara="1" wrap="square" lIns="243800" tIns="243800" rIns="243800" bIns="243800" anchor="t" anchorCtr="0"/>
          <a:lstStyle>
            <a:lvl1pPr marL="457200" lvl="0" indent="-463550">
              <a:spcBef>
                <a:spcPts val="0"/>
              </a:spcBef>
              <a:spcAft>
                <a:spcPts val="0"/>
              </a:spcAft>
              <a:buSzPts val="3700"/>
              <a:buChar char="●"/>
              <a:defRPr sz="37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23" name="Google Shape;23;p5"/>
          <p:cNvSpPr txBox="1">
            <a:spLocks noGrp="1"/>
          </p:cNvSpPr>
          <p:nvPr>
            <p:ph type="body" idx="2"/>
          </p:nvPr>
        </p:nvSpPr>
        <p:spPr>
          <a:xfrm>
            <a:off x="12886400" y="3073267"/>
            <a:ext cx="10666500" cy="9110400"/>
          </a:xfrm>
          <a:prstGeom prst="rect">
            <a:avLst/>
          </a:prstGeom>
        </p:spPr>
        <p:txBody>
          <a:bodyPr spcFirstLastPara="1" wrap="square" lIns="243800" tIns="243800" rIns="243800" bIns="243800" anchor="t" anchorCtr="0"/>
          <a:lstStyle>
            <a:lvl1pPr marL="457200" lvl="0" indent="-463550">
              <a:spcBef>
                <a:spcPts val="0"/>
              </a:spcBef>
              <a:spcAft>
                <a:spcPts val="0"/>
              </a:spcAft>
              <a:buSzPts val="3700"/>
              <a:buChar char="●"/>
              <a:defRPr sz="37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24" name="Google Shape;24;p5"/>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3352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7" name="Google Shape;27;p6"/>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9484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831200" y="1481600"/>
            <a:ext cx="7488000" cy="2015100"/>
          </a:xfrm>
          <a:prstGeom prst="rect">
            <a:avLst/>
          </a:prstGeom>
        </p:spPr>
        <p:txBody>
          <a:bodyPr spcFirstLastPara="1" wrap="square" lIns="243800" tIns="243800" rIns="243800" bIns="243800" anchor="b"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0" name="Google Shape;30;p7"/>
          <p:cNvSpPr txBox="1">
            <a:spLocks noGrp="1"/>
          </p:cNvSpPr>
          <p:nvPr>
            <p:ph type="body" idx="1"/>
          </p:nvPr>
        </p:nvSpPr>
        <p:spPr>
          <a:xfrm>
            <a:off x="831200" y="3705600"/>
            <a:ext cx="7488000" cy="8478300"/>
          </a:xfrm>
          <a:prstGeom prst="rect">
            <a:avLst/>
          </a:prstGeom>
        </p:spPr>
        <p:txBody>
          <a:bodyPr spcFirstLastPara="1" wrap="square" lIns="243800" tIns="243800" rIns="243800" bIns="243800" anchor="t" anchorCtr="0"/>
          <a:lstStyle>
            <a:lvl1pPr marL="457200" lvl="0" indent="-431800">
              <a:spcBef>
                <a:spcPts val="0"/>
              </a:spcBef>
              <a:spcAft>
                <a:spcPts val="0"/>
              </a:spcAft>
              <a:buSzPts val="3200"/>
              <a:buChar char="●"/>
              <a:defRPr sz="32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31" name="Google Shape;31;p7"/>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749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07333" y="1200400"/>
            <a:ext cx="16980900" cy="10908900"/>
          </a:xfrm>
          <a:prstGeom prst="rect">
            <a:avLst/>
          </a:prstGeom>
        </p:spPr>
        <p:txBody>
          <a:bodyPr spcFirstLastPara="1" wrap="square" lIns="243800" tIns="243800" rIns="243800" bIns="243800" anchor="ctr" anchorCtr="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4" name="Google Shape;34;p8"/>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1422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31200" y="5735600"/>
            <a:ext cx="22721700" cy="2244900"/>
          </a:xfrm>
          <a:prstGeom prst="rect">
            <a:avLst/>
          </a:prstGeom>
        </p:spPr>
        <p:txBody>
          <a:bodyPr spcFirstLastPara="1" wrap="square" lIns="243800" tIns="243800" rIns="243800" bIns="243800" anchor="ctr" anchorCtr="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5" name="Google Shape;15;p3"/>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12192000" y="-333"/>
            <a:ext cx="12192000" cy="137160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708000" y="3288467"/>
            <a:ext cx="10787100" cy="3952800"/>
          </a:xfrm>
          <a:prstGeom prst="rect">
            <a:avLst/>
          </a:prstGeom>
        </p:spPr>
        <p:txBody>
          <a:bodyPr spcFirstLastPara="1" wrap="square" lIns="243800" tIns="243800" rIns="243800" bIns="243800" anchor="b" anchorCtr="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38" name="Google Shape;38;p9"/>
          <p:cNvSpPr txBox="1">
            <a:spLocks noGrp="1"/>
          </p:cNvSpPr>
          <p:nvPr>
            <p:ph type="subTitle" idx="1"/>
          </p:nvPr>
        </p:nvSpPr>
        <p:spPr>
          <a:xfrm>
            <a:off x="708000" y="7474867"/>
            <a:ext cx="10787100" cy="3293700"/>
          </a:xfrm>
          <a:prstGeom prst="rect">
            <a:avLst/>
          </a:prstGeom>
        </p:spPr>
        <p:txBody>
          <a:bodyPr spcFirstLastPara="1" wrap="square" lIns="243800" tIns="243800" rIns="243800" bIns="243800" anchor="t" anchorCtr="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39" name="Google Shape;39;p9"/>
          <p:cNvSpPr txBox="1">
            <a:spLocks noGrp="1"/>
          </p:cNvSpPr>
          <p:nvPr>
            <p:ph type="body" idx="2"/>
          </p:nvPr>
        </p:nvSpPr>
        <p:spPr>
          <a:xfrm>
            <a:off x="13172000" y="1930867"/>
            <a:ext cx="10232100" cy="9853500"/>
          </a:xfrm>
          <a:prstGeom prst="rect">
            <a:avLst/>
          </a:prstGeom>
        </p:spPr>
        <p:txBody>
          <a:bodyPr spcFirstLastPara="1" wrap="square" lIns="243800" tIns="243800" rIns="243800" bIns="243800" anchor="ctr" anchorCtr="0"/>
          <a:lstStyle>
            <a:lvl1pPr marL="457200" lvl="0" indent="-533400">
              <a:spcBef>
                <a:spcPts val="0"/>
              </a:spcBef>
              <a:spcAft>
                <a:spcPts val="0"/>
              </a:spcAft>
              <a:buSzPts val="4800"/>
              <a:buChar char="●"/>
              <a:defRPr/>
            </a:lvl1pPr>
            <a:lvl2pPr marL="914400" lvl="1" indent="-463550">
              <a:spcBef>
                <a:spcPts val="4300"/>
              </a:spcBef>
              <a:spcAft>
                <a:spcPts val="0"/>
              </a:spcAft>
              <a:buSzPts val="3700"/>
              <a:buChar char="○"/>
              <a:defRPr/>
            </a:lvl2pPr>
            <a:lvl3pPr marL="1371600" lvl="2" indent="-463550">
              <a:spcBef>
                <a:spcPts val="4300"/>
              </a:spcBef>
              <a:spcAft>
                <a:spcPts val="0"/>
              </a:spcAft>
              <a:buSzPts val="3700"/>
              <a:buChar char="■"/>
              <a:defRPr/>
            </a:lvl3pPr>
            <a:lvl4pPr marL="1828800" lvl="3" indent="-463550">
              <a:spcBef>
                <a:spcPts val="4300"/>
              </a:spcBef>
              <a:spcAft>
                <a:spcPts val="0"/>
              </a:spcAft>
              <a:buSzPts val="3700"/>
              <a:buChar char="●"/>
              <a:defRPr/>
            </a:lvl4pPr>
            <a:lvl5pPr marL="2286000" lvl="4" indent="-463550">
              <a:spcBef>
                <a:spcPts val="4300"/>
              </a:spcBef>
              <a:spcAft>
                <a:spcPts val="0"/>
              </a:spcAft>
              <a:buSzPts val="3700"/>
              <a:buChar char="○"/>
              <a:defRPr/>
            </a:lvl5pPr>
            <a:lvl6pPr marL="2743200" lvl="5" indent="-463550">
              <a:spcBef>
                <a:spcPts val="4300"/>
              </a:spcBef>
              <a:spcAft>
                <a:spcPts val="0"/>
              </a:spcAft>
              <a:buSzPts val="3700"/>
              <a:buChar char="■"/>
              <a:defRPr/>
            </a:lvl6pPr>
            <a:lvl7pPr marL="3200400" lvl="6" indent="-463550">
              <a:spcBef>
                <a:spcPts val="4300"/>
              </a:spcBef>
              <a:spcAft>
                <a:spcPts val="0"/>
              </a:spcAft>
              <a:buSzPts val="3700"/>
              <a:buChar char="●"/>
              <a:defRPr/>
            </a:lvl7pPr>
            <a:lvl8pPr marL="3657600" lvl="7" indent="-463550">
              <a:spcBef>
                <a:spcPts val="4300"/>
              </a:spcBef>
              <a:spcAft>
                <a:spcPts val="0"/>
              </a:spcAft>
              <a:buSzPts val="3700"/>
              <a:buChar char="○"/>
              <a:defRPr/>
            </a:lvl8pPr>
            <a:lvl9pPr marL="4114800" lvl="8" indent="-463550">
              <a:spcBef>
                <a:spcPts val="4300"/>
              </a:spcBef>
              <a:spcAft>
                <a:spcPts val="4300"/>
              </a:spcAft>
              <a:buSzPts val="3700"/>
              <a:buChar char="■"/>
              <a:defRPr/>
            </a:lvl9pPr>
          </a:lstStyle>
          <a:p>
            <a:endParaRPr/>
          </a:p>
        </p:txBody>
      </p:sp>
      <p:sp>
        <p:nvSpPr>
          <p:cNvPr id="40" name="Google Shape;40;p9"/>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5362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831200" y="11281533"/>
            <a:ext cx="15996900" cy="1613700"/>
          </a:xfrm>
          <a:prstGeom prst="rect">
            <a:avLst/>
          </a:prstGeom>
        </p:spPr>
        <p:txBody>
          <a:bodyPr spcFirstLastPara="1" wrap="square" lIns="243800" tIns="243800" rIns="243800" bIns="243800" anchor="ctr" anchorCtr="0"/>
          <a:lstStyle>
            <a:lvl1pPr marL="457200" lvl="0" indent="-228600">
              <a:lnSpc>
                <a:spcPct val="100000"/>
              </a:lnSpc>
              <a:spcBef>
                <a:spcPts val="0"/>
              </a:spcBef>
              <a:spcAft>
                <a:spcPts val="0"/>
              </a:spcAft>
              <a:buSzPts val="4800"/>
              <a:buNone/>
              <a:defRPr/>
            </a:lvl1pPr>
          </a:lstStyle>
          <a:p>
            <a:endParaRPr/>
          </a:p>
        </p:txBody>
      </p:sp>
      <p:sp>
        <p:nvSpPr>
          <p:cNvPr id="43" name="Google Shape;43;p10"/>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201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831200" y="2949667"/>
            <a:ext cx="22721700" cy="5235900"/>
          </a:xfrm>
          <a:prstGeom prst="rect">
            <a:avLst/>
          </a:prstGeom>
        </p:spPr>
        <p:txBody>
          <a:bodyPr spcFirstLastPara="1" wrap="square" lIns="243800" tIns="243800" rIns="243800" bIns="243800" anchor="b" anchorCtr="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46" name="Google Shape;46;p11"/>
          <p:cNvSpPr txBox="1">
            <a:spLocks noGrp="1"/>
          </p:cNvSpPr>
          <p:nvPr>
            <p:ph type="body" idx="1"/>
          </p:nvPr>
        </p:nvSpPr>
        <p:spPr>
          <a:xfrm>
            <a:off x="831200" y="8405933"/>
            <a:ext cx="22721700" cy="3468900"/>
          </a:xfrm>
          <a:prstGeom prst="rect">
            <a:avLst/>
          </a:prstGeom>
        </p:spPr>
        <p:txBody>
          <a:bodyPr spcFirstLastPara="1" wrap="square" lIns="243800" tIns="243800" rIns="243800" bIns="243800" anchor="t" anchorCtr="0"/>
          <a:lstStyle>
            <a:lvl1pPr marL="457200" lvl="0" indent="-533400" algn="ctr">
              <a:spcBef>
                <a:spcPts val="0"/>
              </a:spcBef>
              <a:spcAft>
                <a:spcPts val="0"/>
              </a:spcAft>
              <a:buSzPts val="4800"/>
              <a:buChar char="●"/>
              <a:defRPr/>
            </a:lvl1pPr>
            <a:lvl2pPr marL="914400" lvl="1" indent="-463550" algn="ctr">
              <a:spcBef>
                <a:spcPts val="4300"/>
              </a:spcBef>
              <a:spcAft>
                <a:spcPts val="0"/>
              </a:spcAft>
              <a:buSzPts val="3700"/>
              <a:buChar char="○"/>
              <a:defRPr/>
            </a:lvl2pPr>
            <a:lvl3pPr marL="1371600" lvl="2" indent="-463550" algn="ctr">
              <a:spcBef>
                <a:spcPts val="4300"/>
              </a:spcBef>
              <a:spcAft>
                <a:spcPts val="0"/>
              </a:spcAft>
              <a:buSzPts val="3700"/>
              <a:buChar char="■"/>
              <a:defRPr/>
            </a:lvl3pPr>
            <a:lvl4pPr marL="1828800" lvl="3" indent="-463550" algn="ctr">
              <a:spcBef>
                <a:spcPts val="4300"/>
              </a:spcBef>
              <a:spcAft>
                <a:spcPts val="0"/>
              </a:spcAft>
              <a:buSzPts val="3700"/>
              <a:buChar char="●"/>
              <a:defRPr/>
            </a:lvl4pPr>
            <a:lvl5pPr marL="2286000" lvl="4" indent="-463550" algn="ctr">
              <a:spcBef>
                <a:spcPts val="4300"/>
              </a:spcBef>
              <a:spcAft>
                <a:spcPts val="0"/>
              </a:spcAft>
              <a:buSzPts val="3700"/>
              <a:buChar char="○"/>
              <a:defRPr/>
            </a:lvl5pPr>
            <a:lvl6pPr marL="2743200" lvl="5" indent="-463550" algn="ctr">
              <a:spcBef>
                <a:spcPts val="4300"/>
              </a:spcBef>
              <a:spcAft>
                <a:spcPts val="0"/>
              </a:spcAft>
              <a:buSzPts val="3700"/>
              <a:buChar char="■"/>
              <a:defRPr/>
            </a:lvl6pPr>
            <a:lvl7pPr marL="3200400" lvl="6" indent="-463550" algn="ctr">
              <a:spcBef>
                <a:spcPts val="4300"/>
              </a:spcBef>
              <a:spcAft>
                <a:spcPts val="0"/>
              </a:spcAft>
              <a:buSzPts val="3700"/>
              <a:buChar char="●"/>
              <a:defRPr/>
            </a:lvl7pPr>
            <a:lvl8pPr marL="3657600" lvl="7" indent="-463550" algn="ctr">
              <a:spcBef>
                <a:spcPts val="4300"/>
              </a:spcBef>
              <a:spcAft>
                <a:spcPts val="0"/>
              </a:spcAft>
              <a:buSzPts val="3700"/>
              <a:buChar char="○"/>
              <a:defRPr/>
            </a:lvl8pPr>
            <a:lvl9pPr marL="4114800" lvl="8" indent="-463550" algn="ctr">
              <a:spcBef>
                <a:spcPts val="4300"/>
              </a:spcBef>
              <a:spcAft>
                <a:spcPts val="4300"/>
              </a:spcAft>
              <a:buSzPts val="3700"/>
              <a:buChar char="■"/>
              <a:defRPr/>
            </a:lvl9pPr>
          </a:lstStyle>
          <a:p>
            <a:endParaRPr/>
          </a:p>
        </p:txBody>
      </p:sp>
      <p:sp>
        <p:nvSpPr>
          <p:cNvPr id="47" name="Google Shape;47;p11"/>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22144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778040" y="2298600"/>
            <a:ext cx="20827440" cy="46476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1778040" y="7074000"/>
            <a:ext cx="20827440" cy="1586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7668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18" name="Google Shape;18;p4"/>
          <p:cNvSpPr txBox="1">
            <a:spLocks noGrp="1"/>
          </p:cNvSpPr>
          <p:nvPr>
            <p:ph type="body" idx="1"/>
          </p:nvPr>
        </p:nvSpPr>
        <p:spPr>
          <a:xfrm>
            <a:off x="831200" y="3073267"/>
            <a:ext cx="22721700" cy="9110400"/>
          </a:xfrm>
          <a:prstGeom prst="rect">
            <a:avLst/>
          </a:prstGeom>
        </p:spPr>
        <p:txBody>
          <a:bodyPr spcFirstLastPara="1" wrap="square" lIns="243800" tIns="243800" rIns="243800" bIns="243800" anchor="t" anchorCtr="0"/>
          <a:lstStyle>
            <a:lvl1pPr marL="457200" lvl="0" indent="-533400">
              <a:spcBef>
                <a:spcPts val="0"/>
              </a:spcBef>
              <a:spcAft>
                <a:spcPts val="0"/>
              </a:spcAft>
              <a:buSzPts val="4800"/>
              <a:buChar char="●"/>
              <a:defRPr/>
            </a:lvl1pPr>
            <a:lvl2pPr marL="914400" lvl="1" indent="-463550">
              <a:spcBef>
                <a:spcPts val="4300"/>
              </a:spcBef>
              <a:spcAft>
                <a:spcPts val="0"/>
              </a:spcAft>
              <a:buSzPts val="3700"/>
              <a:buChar char="○"/>
              <a:defRPr/>
            </a:lvl2pPr>
            <a:lvl3pPr marL="1371600" lvl="2" indent="-463550">
              <a:spcBef>
                <a:spcPts val="4300"/>
              </a:spcBef>
              <a:spcAft>
                <a:spcPts val="0"/>
              </a:spcAft>
              <a:buSzPts val="3700"/>
              <a:buChar char="■"/>
              <a:defRPr/>
            </a:lvl3pPr>
            <a:lvl4pPr marL="1828800" lvl="3" indent="-463550">
              <a:spcBef>
                <a:spcPts val="4300"/>
              </a:spcBef>
              <a:spcAft>
                <a:spcPts val="0"/>
              </a:spcAft>
              <a:buSzPts val="3700"/>
              <a:buChar char="●"/>
              <a:defRPr/>
            </a:lvl4pPr>
            <a:lvl5pPr marL="2286000" lvl="4" indent="-463550">
              <a:spcBef>
                <a:spcPts val="4300"/>
              </a:spcBef>
              <a:spcAft>
                <a:spcPts val="0"/>
              </a:spcAft>
              <a:buSzPts val="3700"/>
              <a:buChar char="○"/>
              <a:defRPr/>
            </a:lvl5pPr>
            <a:lvl6pPr marL="2743200" lvl="5" indent="-463550">
              <a:spcBef>
                <a:spcPts val="4300"/>
              </a:spcBef>
              <a:spcAft>
                <a:spcPts val="0"/>
              </a:spcAft>
              <a:buSzPts val="3700"/>
              <a:buChar char="■"/>
              <a:defRPr/>
            </a:lvl6pPr>
            <a:lvl7pPr marL="3200400" lvl="6" indent="-463550">
              <a:spcBef>
                <a:spcPts val="4300"/>
              </a:spcBef>
              <a:spcAft>
                <a:spcPts val="0"/>
              </a:spcAft>
              <a:buSzPts val="3700"/>
              <a:buChar char="●"/>
              <a:defRPr/>
            </a:lvl7pPr>
            <a:lvl8pPr marL="3657600" lvl="7" indent="-463550">
              <a:spcBef>
                <a:spcPts val="4300"/>
              </a:spcBef>
              <a:spcAft>
                <a:spcPts val="0"/>
              </a:spcAft>
              <a:buSzPts val="3700"/>
              <a:buChar char="○"/>
              <a:defRPr/>
            </a:lvl8pPr>
            <a:lvl9pPr marL="4114800" lvl="8" indent="-463550">
              <a:spcBef>
                <a:spcPts val="4300"/>
              </a:spcBef>
              <a:spcAft>
                <a:spcPts val="4300"/>
              </a:spcAft>
              <a:buSzPts val="3700"/>
              <a:buChar char="■"/>
              <a:defRPr/>
            </a:lvl9pPr>
          </a:lstStyle>
          <a:p>
            <a:endParaRPr/>
          </a:p>
        </p:txBody>
      </p:sp>
      <p:sp>
        <p:nvSpPr>
          <p:cNvPr id="19" name="Google Shape;19;p4"/>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5"/>
          <p:cNvSpPr txBox="1">
            <a:spLocks noGrp="1"/>
          </p:cNvSpPr>
          <p:nvPr>
            <p:ph type="body" idx="1"/>
          </p:nvPr>
        </p:nvSpPr>
        <p:spPr>
          <a:xfrm>
            <a:off x="831200" y="3073267"/>
            <a:ext cx="10666500" cy="9110400"/>
          </a:xfrm>
          <a:prstGeom prst="rect">
            <a:avLst/>
          </a:prstGeom>
        </p:spPr>
        <p:txBody>
          <a:bodyPr spcFirstLastPara="1" wrap="square" lIns="243800" tIns="243800" rIns="243800" bIns="243800" anchor="t" anchorCtr="0"/>
          <a:lstStyle>
            <a:lvl1pPr marL="457200" lvl="0" indent="-463550">
              <a:spcBef>
                <a:spcPts val="0"/>
              </a:spcBef>
              <a:spcAft>
                <a:spcPts val="0"/>
              </a:spcAft>
              <a:buSzPts val="3700"/>
              <a:buChar char="●"/>
              <a:defRPr sz="37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23" name="Google Shape;23;p5"/>
          <p:cNvSpPr txBox="1">
            <a:spLocks noGrp="1"/>
          </p:cNvSpPr>
          <p:nvPr>
            <p:ph type="body" idx="2"/>
          </p:nvPr>
        </p:nvSpPr>
        <p:spPr>
          <a:xfrm>
            <a:off x="12886400" y="3073267"/>
            <a:ext cx="10666500" cy="9110400"/>
          </a:xfrm>
          <a:prstGeom prst="rect">
            <a:avLst/>
          </a:prstGeom>
        </p:spPr>
        <p:txBody>
          <a:bodyPr spcFirstLastPara="1" wrap="square" lIns="243800" tIns="243800" rIns="243800" bIns="243800" anchor="t" anchorCtr="0"/>
          <a:lstStyle>
            <a:lvl1pPr marL="457200" lvl="0" indent="-463550">
              <a:spcBef>
                <a:spcPts val="0"/>
              </a:spcBef>
              <a:spcAft>
                <a:spcPts val="0"/>
              </a:spcAft>
              <a:buSzPts val="3700"/>
              <a:buChar char="●"/>
              <a:defRPr sz="37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24" name="Google Shape;24;p5"/>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1200" y="1186733"/>
            <a:ext cx="22721700" cy="1527300"/>
          </a:xfrm>
          <a:prstGeom prst="rect">
            <a:avLst/>
          </a:prstGeom>
        </p:spPr>
        <p:txBody>
          <a:bodyPr spcFirstLastPara="1" wrap="square" lIns="243800" tIns="243800" rIns="243800" bIns="243800" anchor="t" anchorCtr="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7" name="Google Shape;27;p6"/>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831200" y="1481600"/>
            <a:ext cx="7488000" cy="2015100"/>
          </a:xfrm>
          <a:prstGeom prst="rect">
            <a:avLst/>
          </a:prstGeom>
        </p:spPr>
        <p:txBody>
          <a:bodyPr spcFirstLastPara="1" wrap="square" lIns="243800" tIns="243800" rIns="243800" bIns="243800" anchor="b"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0" name="Google Shape;30;p7"/>
          <p:cNvSpPr txBox="1">
            <a:spLocks noGrp="1"/>
          </p:cNvSpPr>
          <p:nvPr>
            <p:ph type="body" idx="1"/>
          </p:nvPr>
        </p:nvSpPr>
        <p:spPr>
          <a:xfrm>
            <a:off x="831200" y="3705600"/>
            <a:ext cx="7488000" cy="8478300"/>
          </a:xfrm>
          <a:prstGeom prst="rect">
            <a:avLst/>
          </a:prstGeom>
        </p:spPr>
        <p:txBody>
          <a:bodyPr spcFirstLastPara="1" wrap="square" lIns="243800" tIns="243800" rIns="243800" bIns="243800" anchor="t" anchorCtr="0"/>
          <a:lstStyle>
            <a:lvl1pPr marL="457200" lvl="0" indent="-431800">
              <a:spcBef>
                <a:spcPts val="0"/>
              </a:spcBef>
              <a:spcAft>
                <a:spcPts val="0"/>
              </a:spcAft>
              <a:buSzPts val="3200"/>
              <a:buChar char="●"/>
              <a:defRPr sz="3200"/>
            </a:lvl1pPr>
            <a:lvl2pPr marL="914400" lvl="1" indent="-431800">
              <a:spcBef>
                <a:spcPts val="4300"/>
              </a:spcBef>
              <a:spcAft>
                <a:spcPts val="0"/>
              </a:spcAft>
              <a:buSzPts val="3200"/>
              <a:buChar char="○"/>
              <a:defRPr sz="3200"/>
            </a:lvl2pPr>
            <a:lvl3pPr marL="1371600" lvl="2" indent="-431800">
              <a:spcBef>
                <a:spcPts val="4300"/>
              </a:spcBef>
              <a:spcAft>
                <a:spcPts val="0"/>
              </a:spcAft>
              <a:buSzPts val="3200"/>
              <a:buChar char="■"/>
              <a:defRPr sz="3200"/>
            </a:lvl3pPr>
            <a:lvl4pPr marL="1828800" lvl="3" indent="-431800">
              <a:spcBef>
                <a:spcPts val="4300"/>
              </a:spcBef>
              <a:spcAft>
                <a:spcPts val="0"/>
              </a:spcAft>
              <a:buSzPts val="3200"/>
              <a:buChar char="●"/>
              <a:defRPr sz="3200"/>
            </a:lvl4pPr>
            <a:lvl5pPr marL="2286000" lvl="4" indent="-431800">
              <a:spcBef>
                <a:spcPts val="4300"/>
              </a:spcBef>
              <a:spcAft>
                <a:spcPts val="0"/>
              </a:spcAft>
              <a:buSzPts val="3200"/>
              <a:buChar char="○"/>
              <a:defRPr sz="3200"/>
            </a:lvl5pPr>
            <a:lvl6pPr marL="2743200" lvl="5" indent="-431800">
              <a:spcBef>
                <a:spcPts val="4300"/>
              </a:spcBef>
              <a:spcAft>
                <a:spcPts val="0"/>
              </a:spcAft>
              <a:buSzPts val="3200"/>
              <a:buChar char="■"/>
              <a:defRPr sz="3200"/>
            </a:lvl6pPr>
            <a:lvl7pPr marL="3200400" lvl="6" indent="-431800">
              <a:spcBef>
                <a:spcPts val="4300"/>
              </a:spcBef>
              <a:spcAft>
                <a:spcPts val="0"/>
              </a:spcAft>
              <a:buSzPts val="3200"/>
              <a:buChar char="●"/>
              <a:defRPr sz="3200"/>
            </a:lvl7pPr>
            <a:lvl8pPr marL="3657600" lvl="7" indent="-431800">
              <a:spcBef>
                <a:spcPts val="4300"/>
              </a:spcBef>
              <a:spcAft>
                <a:spcPts val="0"/>
              </a:spcAft>
              <a:buSzPts val="3200"/>
              <a:buChar char="○"/>
              <a:defRPr sz="3200"/>
            </a:lvl8pPr>
            <a:lvl9pPr marL="4114800" lvl="8" indent="-431800">
              <a:spcBef>
                <a:spcPts val="4300"/>
              </a:spcBef>
              <a:spcAft>
                <a:spcPts val="4300"/>
              </a:spcAft>
              <a:buSzPts val="3200"/>
              <a:buChar char="■"/>
              <a:defRPr sz="3200"/>
            </a:lvl9pPr>
          </a:lstStyle>
          <a:p>
            <a:endParaRPr/>
          </a:p>
        </p:txBody>
      </p:sp>
      <p:sp>
        <p:nvSpPr>
          <p:cNvPr id="31" name="Google Shape;31;p7"/>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07333" y="1200400"/>
            <a:ext cx="16980900" cy="10908900"/>
          </a:xfrm>
          <a:prstGeom prst="rect">
            <a:avLst/>
          </a:prstGeom>
        </p:spPr>
        <p:txBody>
          <a:bodyPr spcFirstLastPara="1" wrap="square" lIns="243800" tIns="243800" rIns="243800" bIns="243800" anchor="ctr" anchorCtr="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4" name="Google Shape;34;p8"/>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2192000" y="-333"/>
            <a:ext cx="12192000" cy="137160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708000" y="3288467"/>
            <a:ext cx="10787100" cy="3952800"/>
          </a:xfrm>
          <a:prstGeom prst="rect">
            <a:avLst/>
          </a:prstGeom>
        </p:spPr>
        <p:txBody>
          <a:bodyPr spcFirstLastPara="1" wrap="square" lIns="243800" tIns="243800" rIns="243800" bIns="243800" anchor="b" anchorCtr="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38" name="Google Shape;38;p9"/>
          <p:cNvSpPr txBox="1">
            <a:spLocks noGrp="1"/>
          </p:cNvSpPr>
          <p:nvPr>
            <p:ph type="subTitle" idx="1"/>
          </p:nvPr>
        </p:nvSpPr>
        <p:spPr>
          <a:xfrm>
            <a:off x="708000" y="7474867"/>
            <a:ext cx="10787100" cy="3293700"/>
          </a:xfrm>
          <a:prstGeom prst="rect">
            <a:avLst/>
          </a:prstGeom>
        </p:spPr>
        <p:txBody>
          <a:bodyPr spcFirstLastPara="1" wrap="square" lIns="243800" tIns="243800" rIns="243800" bIns="243800" anchor="t" anchorCtr="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39" name="Google Shape;39;p9"/>
          <p:cNvSpPr txBox="1">
            <a:spLocks noGrp="1"/>
          </p:cNvSpPr>
          <p:nvPr>
            <p:ph type="body" idx="2"/>
          </p:nvPr>
        </p:nvSpPr>
        <p:spPr>
          <a:xfrm>
            <a:off x="13172000" y="1930867"/>
            <a:ext cx="10232100" cy="9853500"/>
          </a:xfrm>
          <a:prstGeom prst="rect">
            <a:avLst/>
          </a:prstGeom>
        </p:spPr>
        <p:txBody>
          <a:bodyPr spcFirstLastPara="1" wrap="square" lIns="243800" tIns="243800" rIns="243800" bIns="243800" anchor="ctr" anchorCtr="0"/>
          <a:lstStyle>
            <a:lvl1pPr marL="457200" lvl="0" indent="-533400">
              <a:spcBef>
                <a:spcPts val="0"/>
              </a:spcBef>
              <a:spcAft>
                <a:spcPts val="0"/>
              </a:spcAft>
              <a:buSzPts val="4800"/>
              <a:buChar char="●"/>
              <a:defRPr/>
            </a:lvl1pPr>
            <a:lvl2pPr marL="914400" lvl="1" indent="-463550">
              <a:spcBef>
                <a:spcPts val="4300"/>
              </a:spcBef>
              <a:spcAft>
                <a:spcPts val="0"/>
              </a:spcAft>
              <a:buSzPts val="3700"/>
              <a:buChar char="○"/>
              <a:defRPr/>
            </a:lvl2pPr>
            <a:lvl3pPr marL="1371600" lvl="2" indent="-463550">
              <a:spcBef>
                <a:spcPts val="4300"/>
              </a:spcBef>
              <a:spcAft>
                <a:spcPts val="0"/>
              </a:spcAft>
              <a:buSzPts val="3700"/>
              <a:buChar char="■"/>
              <a:defRPr/>
            </a:lvl3pPr>
            <a:lvl4pPr marL="1828800" lvl="3" indent="-463550">
              <a:spcBef>
                <a:spcPts val="4300"/>
              </a:spcBef>
              <a:spcAft>
                <a:spcPts val="0"/>
              </a:spcAft>
              <a:buSzPts val="3700"/>
              <a:buChar char="●"/>
              <a:defRPr/>
            </a:lvl4pPr>
            <a:lvl5pPr marL="2286000" lvl="4" indent="-463550">
              <a:spcBef>
                <a:spcPts val="4300"/>
              </a:spcBef>
              <a:spcAft>
                <a:spcPts val="0"/>
              </a:spcAft>
              <a:buSzPts val="3700"/>
              <a:buChar char="○"/>
              <a:defRPr/>
            </a:lvl5pPr>
            <a:lvl6pPr marL="2743200" lvl="5" indent="-463550">
              <a:spcBef>
                <a:spcPts val="4300"/>
              </a:spcBef>
              <a:spcAft>
                <a:spcPts val="0"/>
              </a:spcAft>
              <a:buSzPts val="3700"/>
              <a:buChar char="■"/>
              <a:defRPr/>
            </a:lvl6pPr>
            <a:lvl7pPr marL="3200400" lvl="6" indent="-463550">
              <a:spcBef>
                <a:spcPts val="4300"/>
              </a:spcBef>
              <a:spcAft>
                <a:spcPts val="0"/>
              </a:spcAft>
              <a:buSzPts val="3700"/>
              <a:buChar char="●"/>
              <a:defRPr/>
            </a:lvl7pPr>
            <a:lvl8pPr marL="3657600" lvl="7" indent="-463550">
              <a:spcBef>
                <a:spcPts val="4300"/>
              </a:spcBef>
              <a:spcAft>
                <a:spcPts val="0"/>
              </a:spcAft>
              <a:buSzPts val="3700"/>
              <a:buChar char="○"/>
              <a:defRPr/>
            </a:lvl8pPr>
            <a:lvl9pPr marL="4114800" lvl="8" indent="-463550">
              <a:spcBef>
                <a:spcPts val="4300"/>
              </a:spcBef>
              <a:spcAft>
                <a:spcPts val="4300"/>
              </a:spcAft>
              <a:buSzPts val="3700"/>
              <a:buChar char="■"/>
              <a:defRPr/>
            </a:lvl9pPr>
          </a:lstStyle>
          <a:p>
            <a:endParaRPr/>
          </a:p>
        </p:txBody>
      </p:sp>
      <p:sp>
        <p:nvSpPr>
          <p:cNvPr id="40" name="Google Shape;40;p9"/>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831200" y="11281533"/>
            <a:ext cx="15996900" cy="1613700"/>
          </a:xfrm>
          <a:prstGeom prst="rect">
            <a:avLst/>
          </a:prstGeom>
        </p:spPr>
        <p:txBody>
          <a:bodyPr spcFirstLastPara="1" wrap="square" lIns="243800" tIns="243800" rIns="243800" bIns="243800" anchor="ctr" anchorCtr="0"/>
          <a:lstStyle>
            <a:lvl1pPr marL="457200" lvl="0" indent="-228600">
              <a:lnSpc>
                <a:spcPct val="100000"/>
              </a:lnSpc>
              <a:spcBef>
                <a:spcPts val="0"/>
              </a:spcBef>
              <a:spcAft>
                <a:spcPts val="0"/>
              </a:spcAft>
              <a:buSzPts val="4800"/>
              <a:buNone/>
              <a:defRPr/>
            </a:lvl1pPr>
          </a:lstStyle>
          <a:p>
            <a:endParaRPr/>
          </a:p>
        </p:txBody>
      </p:sp>
      <p:sp>
        <p:nvSpPr>
          <p:cNvPr id="43" name="Google Shape;43;p10"/>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7" name="Google Shape;7;p1"/>
          <p:cNvSpPr txBox="1">
            <a:spLocks noGrp="1"/>
          </p:cNvSpPr>
          <p:nvPr>
            <p:ph type="body" idx="1"/>
          </p:nvPr>
        </p:nvSpPr>
        <p:spPr>
          <a:xfrm>
            <a:off x="831200" y="3073267"/>
            <a:ext cx="22721700" cy="9110400"/>
          </a:xfrm>
          <a:prstGeom prst="rect">
            <a:avLst/>
          </a:prstGeom>
          <a:noFill/>
          <a:ln>
            <a:noFill/>
          </a:ln>
        </p:spPr>
        <p:txBody>
          <a:bodyPr spcFirstLastPara="1" wrap="square" lIns="243800" tIns="243800" rIns="243800" bIns="243800" anchor="t" anchorCtr="0"/>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4300"/>
              </a:spcBef>
              <a:spcAft>
                <a:spcPts val="0"/>
              </a:spcAft>
              <a:buClr>
                <a:schemeClr val="dk2"/>
              </a:buClr>
              <a:buSzPts val="3700"/>
              <a:buChar char="○"/>
              <a:defRPr sz="3700">
                <a:solidFill>
                  <a:schemeClr val="dk2"/>
                </a:solidFill>
              </a:defRPr>
            </a:lvl2pPr>
            <a:lvl3pPr marL="1371600" lvl="2" indent="-463550">
              <a:lnSpc>
                <a:spcPct val="115000"/>
              </a:lnSpc>
              <a:spcBef>
                <a:spcPts val="4300"/>
              </a:spcBef>
              <a:spcAft>
                <a:spcPts val="0"/>
              </a:spcAft>
              <a:buClr>
                <a:schemeClr val="dk2"/>
              </a:buClr>
              <a:buSzPts val="3700"/>
              <a:buChar char="■"/>
              <a:defRPr sz="3700">
                <a:solidFill>
                  <a:schemeClr val="dk2"/>
                </a:solidFill>
              </a:defRPr>
            </a:lvl3pPr>
            <a:lvl4pPr marL="1828800" lvl="3" indent="-463550">
              <a:lnSpc>
                <a:spcPct val="115000"/>
              </a:lnSpc>
              <a:spcBef>
                <a:spcPts val="4300"/>
              </a:spcBef>
              <a:spcAft>
                <a:spcPts val="0"/>
              </a:spcAft>
              <a:buClr>
                <a:schemeClr val="dk2"/>
              </a:buClr>
              <a:buSzPts val="3700"/>
              <a:buChar char="●"/>
              <a:defRPr sz="3700">
                <a:solidFill>
                  <a:schemeClr val="dk2"/>
                </a:solidFill>
              </a:defRPr>
            </a:lvl4pPr>
            <a:lvl5pPr marL="2286000" lvl="4" indent="-463550">
              <a:lnSpc>
                <a:spcPct val="115000"/>
              </a:lnSpc>
              <a:spcBef>
                <a:spcPts val="4300"/>
              </a:spcBef>
              <a:spcAft>
                <a:spcPts val="0"/>
              </a:spcAft>
              <a:buClr>
                <a:schemeClr val="dk2"/>
              </a:buClr>
              <a:buSzPts val="3700"/>
              <a:buChar char="○"/>
              <a:defRPr sz="3700">
                <a:solidFill>
                  <a:schemeClr val="dk2"/>
                </a:solidFill>
              </a:defRPr>
            </a:lvl5pPr>
            <a:lvl6pPr marL="2743200" lvl="5" indent="-463550">
              <a:lnSpc>
                <a:spcPct val="115000"/>
              </a:lnSpc>
              <a:spcBef>
                <a:spcPts val="4300"/>
              </a:spcBef>
              <a:spcAft>
                <a:spcPts val="0"/>
              </a:spcAft>
              <a:buClr>
                <a:schemeClr val="dk2"/>
              </a:buClr>
              <a:buSzPts val="3700"/>
              <a:buChar char="■"/>
              <a:defRPr sz="3700">
                <a:solidFill>
                  <a:schemeClr val="dk2"/>
                </a:solidFill>
              </a:defRPr>
            </a:lvl6pPr>
            <a:lvl7pPr marL="3200400" lvl="6" indent="-463550">
              <a:lnSpc>
                <a:spcPct val="115000"/>
              </a:lnSpc>
              <a:spcBef>
                <a:spcPts val="4300"/>
              </a:spcBef>
              <a:spcAft>
                <a:spcPts val="0"/>
              </a:spcAft>
              <a:buClr>
                <a:schemeClr val="dk2"/>
              </a:buClr>
              <a:buSzPts val="3700"/>
              <a:buChar char="●"/>
              <a:defRPr sz="3700">
                <a:solidFill>
                  <a:schemeClr val="dk2"/>
                </a:solidFill>
              </a:defRPr>
            </a:lvl7pPr>
            <a:lvl8pPr marL="3657600" lvl="7" indent="-463550">
              <a:lnSpc>
                <a:spcPct val="115000"/>
              </a:lnSpc>
              <a:spcBef>
                <a:spcPts val="4300"/>
              </a:spcBef>
              <a:spcAft>
                <a:spcPts val="0"/>
              </a:spcAft>
              <a:buClr>
                <a:schemeClr val="dk2"/>
              </a:buClr>
              <a:buSzPts val="3700"/>
              <a:buChar char="○"/>
              <a:defRPr sz="3700">
                <a:solidFill>
                  <a:schemeClr val="dk2"/>
                </a:solidFill>
              </a:defRPr>
            </a:lvl8pPr>
            <a:lvl9pPr marL="4114800" lvl="8" indent="-463550">
              <a:lnSpc>
                <a:spcPct val="115000"/>
              </a:lnSpc>
              <a:spcBef>
                <a:spcPts val="4300"/>
              </a:spcBef>
              <a:spcAft>
                <a:spcPts val="4300"/>
              </a:spcAft>
              <a:buClr>
                <a:schemeClr val="dk2"/>
              </a:buClr>
              <a:buSzPts val="3700"/>
              <a:buChar char="■"/>
              <a:defRPr sz="3700">
                <a:solidFill>
                  <a:schemeClr val="dk2"/>
                </a:solidFill>
              </a:defRPr>
            </a:lvl9pPr>
          </a:lstStyle>
          <a:p>
            <a:endParaRPr/>
          </a:p>
        </p:txBody>
      </p:sp>
      <p:sp>
        <p:nvSpPr>
          <p:cNvPr id="8" name="Google Shape;8;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85" r:id="rId12"/>
    <p:sldLayoutId id="214748368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7" name="Google Shape;7;p1"/>
          <p:cNvSpPr txBox="1">
            <a:spLocks noGrp="1"/>
          </p:cNvSpPr>
          <p:nvPr>
            <p:ph type="body" idx="1"/>
          </p:nvPr>
        </p:nvSpPr>
        <p:spPr>
          <a:xfrm>
            <a:off x="831200" y="3073267"/>
            <a:ext cx="22721700" cy="9110400"/>
          </a:xfrm>
          <a:prstGeom prst="rect">
            <a:avLst/>
          </a:prstGeom>
          <a:noFill/>
          <a:ln>
            <a:noFill/>
          </a:ln>
        </p:spPr>
        <p:txBody>
          <a:bodyPr spcFirstLastPara="1" wrap="square" lIns="243800" tIns="243800" rIns="243800" bIns="243800" anchor="t" anchorCtr="0"/>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4300"/>
              </a:spcBef>
              <a:spcAft>
                <a:spcPts val="0"/>
              </a:spcAft>
              <a:buClr>
                <a:schemeClr val="dk2"/>
              </a:buClr>
              <a:buSzPts val="3700"/>
              <a:buChar char="○"/>
              <a:defRPr sz="3700">
                <a:solidFill>
                  <a:schemeClr val="dk2"/>
                </a:solidFill>
              </a:defRPr>
            </a:lvl2pPr>
            <a:lvl3pPr marL="1371600" lvl="2" indent="-463550">
              <a:lnSpc>
                <a:spcPct val="115000"/>
              </a:lnSpc>
              <a:spcBef>
                <a:spcPts val="4300"/>
              </a:spcBef>
              <a:spcAft>
                <a:spcPts val="0"/>
              </a:spcAft>
              <a:buClr>
                <a:schemeClr val="dk2"/>
              </a:buClr>
              <a:buSzPts val="3700"/>
              <a:buChar char="■"/>
              <a:defRPr sz="3700">
                <a:solidFill>
                  <a:schemeClr val="dk2"/>
                </a:solidFill>
              </a:defRPr>
            </a:lvl3pPr>
            <a:lvl4pPr marL="1828800" lvl="3" indent="-463550">
              <a:lnSpc>
                <a:spcPct val="115000"/>
              </a:lnSpc>
              <a:spcBef>
                <a:spcPts val="4300"/>
              </a:spcBef>
              <a:spcAft>
                <a:spcPts val="0"/>
              </a:spcAft>
              <a:buClr>
                <a:schemeClr val="dk2"/>
              </a:buClr>
              <a:buSzPts val="3700"/>
              <a:buChar char="●"/>
              <a:defRPr sz="3700">
                <a:solidFill>
                  <a:schemeClr val="dk2"/>
                </a:solidFill>
              </a:defRPr>
            </a:lvl4pPr>
            <a:lvl5pPr marL="2286000" lvl="4" indent="-463550">
              <a:lnSpc>
                <a:spcPct val="115000"/>
              </a:lnSpc>
              <a:spcBef>
                <a:spcPts val="4300"/>
              </a:spcBef>
              <a:spcAft>
                <a:spcPts val="0"/>
              </a:spcAft>
              <a:buClr>
                <a:schemeClr val="dk2"/>
              </a:buClr>
              <a:buSzPts val="3700"/>
              <a:buChar char="○"/>
              <a:defRPr sz="3700">
                <a:solidFill>
                  <a:schemeClr val="dk2"/>
                </a:solidFill>
              </a:defRPr>
            </a:lvl5pPr>
            <a:lvl6pPr marL="2743200" lvl="5" indent="-463550">
              <a:lnSpc>
                <a:spcPct val="115000"/>
              </a:lnSpc>
              <a:spcBef>
                <a:spcPts val="4300"/>
              </a:spcBef>
              <a:spcAft>
                <a:spcPts val="0"/>
              </a:spcAft>
              <a:buClr>
                <a:schemeClr val="dk2"/>
              </a:buClr>
              <a:buSzPts val="3700"/>
              <a:buChar char="■"/>
              <a:defRPr sz="3700">
                <a:solidFill>
                  <a:schemeClr val="dk2"/>
                </a:solidFill>
              </a:defRPr>
            </a:lvl6pPr>
            <a:lvl7pPr marL="3200400" lvl="6" indent="-463550">
              <a:lnSpc>
                <a:spcPct val="115000"/>
              </a:lnSpc>
              <a:spcBef>
                <a:spcPts val="4300"/>
              </a:spcBef>
              <a:spcAft>
                <a:spcPts val="0"/>
              </a:spcAft>
              <a:buClr>
                <a:schemeClr val="dk2"/>
              </a:buClr>
              <a:buSzPts val="3700"/>
              <a:buChar char="●"/>
              <a:defRPr sz="3700">
                <a:solidFill>
                  <a:schemeClr val="dk2"/>
                </a:solidFill>
              </a:defRPr>
            </a:lvl7pPr>
            <a:lvl8pPr marL="3657600" lvl="7" indent="-463550">
              <a:lnSpc>
                <a:spcPct val="115000"/>
              </a:lnSpc>
              <a:spcBef>
                <a:spcPts val="4300"/>
              </a:spcBef>
              <a:spcAft>
                <a:spcPts val="0"/>
              </a:spcAft>
              <a:buClr>
                <a:schemeClr val="dk2"/>
              </a:buClr>
              <a:buSzPts val="3700"/>
              <a:buChar char="○"/>
              <a:defRPr sz="3700">
                <a:solidFill>
                  <a:schemeClr val="dk2"/>
                </a:solidFill>
              </a:defRPr>
            </a:lvl8pPr>
            <a:lvl9pPr marL="4114800" lvl="8" indent="-463550">
              <a:lnSpc>
                <a:spcPct val="115000"/>
              </a:lnSpc>
              <a:spcBef>
                <a:spcPts val="4300"/>
              </a:spcBef>
              <a:spcAft>
                <a:spcPts val="4300"/>
              </a:spcAft>
              <a:buClr>
                <a:schemeClr val="dk2"/>
              </a:buClr>
              <a:buSzPts val="3700"/>
              <a:buChar char="■"/>
              <a:defRPr sz="3700">
                <a:solidFill>
                  <a:schemeClr val="dk2"/>
                </a:solidFill>
              </a:defRPr>
            </a:lvl9pPr>
          </a:lstStyle>
          <a:p>
            <a:endParaRPr/>
          </a:p>
        </p:txBody>
      </p:sp>
      <p:sp>
        <p:nvSpPr>
          <p:cNvPr id="8" name="Google Shape;8;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90762996"/>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bootcampspot.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30.gif"/><Relationship Id="rId5" Type="http://schemas.openxmlformats.org/officeDocument/2006/relationships/image" Target="../media/image29.jp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4" descr="hero-coding.jpg"/>
          <p:cNvPicPr preferRelativeResize="0"/>
          <p:nvPr/>
        </p:nvPicPr>
        <p:blipFill rotWithShape="1">
          <a:blip r:embed="rId3">
            <a:alphaModFix/>
          </a:blip>
          <a:srcRect l="22729" r="24813"/>
          <a:stretch/>
        </p:blipFill>
        <p:spPr>
          <a:xfrm>
            <a:off x="12189349" y="0"/>
            <a:ext cx="12192768" cy="13716002"/>
          </a:xfrm>
          <a:prstGeom prst="rect">
            <a:avLst/>
          </a:prstGeom>
          <a:noFill/>
          <a:ln>
            <a:noFill/>
          </a:ln>
        </p:spPr>
      </p:pic>
      <p:sp>
        <p:nvSpPr>
          <p:cNvPr id="59" name="Google Shape;59;p14"/>
          <p:cNvSpPr/>
          <p:nvPr/>
        </p:nvSpPr>
        <p:spPr>
          <a:xfrm>
            <a:off x="12191334" y="0"/>
            <a:ext cx="12188700" cy="13716000"/>
          </a:xfrm>
          <a:prstGeom prst="rect">
            <a:avLst/>
          </a:prstGeom>
          <a:solidFill>
            <a:srgbClr val="35BCE1">
              <a:alpha val="2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 name="Google Shape;60;p14"/>
          <p:cNvSpPr txBox="1"/>
          <p:nvPr/>
        </p:nvSpPr>
        <p:spPr>
          <a:xfrm>
            <a:off x="1357600" y="880099"/>
            <a:ext cx="8094900" cy="2884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8000"/>
              <a:buFont typeface="Helvetica Neue"/>
              <a:buNone/>
            </a:pPr>
            <a:r>
              <a:rPr lang="en-US" sz="8000" b="1" i="0" u="none" strike="noStrike" cap="none" dirty="0">
                <a:solidFill>
                  <a:srgbClr val="000000"/>
                </a:solidFill>
                <a:latin typeface="Helvetica Neue"/>
                <a:ea typeface="Helvetica Neue"/>
                <a:cs typeface="Helvetica Neue"/>
                <a:sym typeface="Helvetica Neue"/>
              </a:rPr>
              <a:t>W</a:t>
            </a:r>
            <a:r>
              <a:rPr lang="en-US" sz="8000" b="1" dirty="0">
                <a:latin typeface="Helvetica Neue"/>
                <a:ea typeface="Helvetica Neue"/>
                <a:cs typeface="Helvetica Neue"/>
                <a:sym typeface="Helvetica Neue"/>
              </a:rPr>
              <a:t>elcome to</a:t>
            </a:r>
            <a:endParaRPr sz="8000"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8000"/>
              <a:buFont typeface="Helvetica Neue"/>
              <a:buNone/>
            </a:pPr>
            <a:r>
              <a:rPr lang="en-US" sz="8000" b="1" i="0" u="none" strike="noStrike" cap="none" dirty="0">
                <a:solidFill>
                  <a:srgbClr val="000000"/>
                </a:solidFill>
                <a:latin typeface="Helvetica Neue"/>
                <a:ea typeface="Helvetica Neue"/>
                <a:cs typeface="Helvetica Neue"/>
                <a:sym typeface="Helvetica Neue"/>
              </a:rPr>
              <a:t>UNC Chapel Hill</a:t>
            </a:r>
            <a:br>
              <a:rPr lang="en-US" sz="8000" b="1" i="0" u="none" strike="noStrike" cap="none" dirty="0">
                <a:solidFill>
                  <a:srgbClr val="000000"/>
                </a:solidFill>
                <a:latin typeface="Helvetica Neue"/>
                <a:ea typeface="Helvetica Neue"/>
                <a:cs typeface="Helvetica Neue"/>
                <a:sym typeface="Helvetica Neue"/>
              </a:rPr>
            </a:br>
            <a:r>
              <a:rPr lang="en-US" sz="8000" b="1" i="0" u="none" strike="noStrike" cap="none" dirty="0">
                <a:solidFill>
                  <a:srgbClr val="000000"/>
                </a:solidFill>
                <a:latin typeface="Helvetica Neue"/>
                <a:ea typeface="Helvetica Neue"/>
                <a:cs typeface="Helvetica Neue"/>
                <a:sym typeface="Helvetica Neue"/>
              </a:rPr>
              <a:t>B</a:t>
            </a:r>
            <a:r>
              <a:rPr lang="en-US" sz="8000" b="1" dirty="0">
                <a:latin typeface="Helvetica Neue"/>
                <a:ea typeface="Helvetica Neue"/>
                <a:cs typeface="Helvetica Neue"/>
                <a:sym typeface="Helvetica Neue"/>
              </a:rPr>
              <a:t>ootcamp</a:t>
            </a:r>
            <a:endParaRPr dirty="0"/>
          </a:p>
        </p:txBody>
      </p:sp>
      <p:sp>
        <p:nvSpPr>
          <p:cNvPr id="61" name="Google Shape;61;p14"/>
          <p:cNvSpPr txBox="1"/>
          <p:nvPr/>
        </p:nvSpPr>
        <p:spPr>
          <a:xfrm>
            <a:off x="1357600" y="6000513"/>
            <a:ext cx="10401444" cy="61314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4800" b="1" dirty="0" err="1"/>
              <a:t>Wifi</a:t>
            </a:r>
            <a:r>
              <a:rPr lang="en-US" sz="4800" b="1" dirty="0"/>
              <a:t> Name: </a:t>
            </a:r>
            <a:r>
              <a:rPr lang="en-US" sz="4800" dirty="0" err="1"/>
              <a:t>wpu</a:t>
            </a:r>
            <a:r>
              <a:rPr lang="en-US" sz="4800" dirty="0"/>
              <a:t> conference events</a:t>
            </a:r>
            <a:endParaRPr sz="4800" dirty="0"/>
          </a:p>
          <a:p>
            <a:pPr marL="0" marR="0" lvl="0" indent="0" algn="l" rtl="0">
              <a:lnSpc>
                <a:spcPct val="100000"/>
              </a:lnSpc>
              <a:spcBef>
                <a:spcPts val="0"/>
              </a:spcBef>
              <a:spcAft>
                <a:spcPts val="0"/>
              </a:spcAft>
              <a:buClr>
                <a:schemeClr val="dk1"/>
              </a:buClr>
              <a:buSzPts val="1100"/>
              <a:buFont typeface="Arial"/>
              <a:buNone/>
            </a:pPr>
            <a:r>
              <a:rPr lang="en-US" sz="4800" dirty="0"/>
              <a:t>	</a:t>
            </a:r>
            <a:r>
              <a:rPr lang="en-US" sz="4800" b="1" dirty="0"/>
              <a:t>Password:</a:t>
            </a:r>
            <a:r>
              <a:rPr lang="en-US" sz="4800" dirty="0"/>
              <a:t> </a:t>
            </a:r>
            <a:r>
              <a:rPr lang="en-US" sz="4800" dirty="0" err="1"/>
              <a:t>wpuevents</a:t>
            </a:r>
            <a:endParaRPr sz="4800" dirty="0"/>
          </a:p>
          <a:p>
            <a:pPr marL="0" marR="0" lvl="0" indent="0" algn="l" rtl="0">
              <a:lnSpc>
                <a:spcPct val="100000"/>
              </a:lnSpc>
              <a:spcBef>
                <a:spcPts val="0"/>
              </a:spcBef>
              <a:spcAft>
                <a:spcPts val="0"/>
              </a:spcAft>
              <a:buClr>
                <a:schemeClr val="dk1"/>
              </a:buClr>
              <a:buSzPts val="1100"/>
              <a:buFont typeface="Arial"/>
              <a:buNone/>
            </a:pPr>
            <a:endParaRPr sz="4800" dirty="0"/>
          </a:p>
          <a:p>
            <a:pPr marL="0" marR="0" lvl="0" indent="0" algn="l" rtl="0">
              <a:lnSpc>
                <a:spcPct val="100000"/>
              </a:lnSpc>
              <a:spcBef>
                <a:spcPts val="0"/>
              </a:spcBef>
              <a:spcAft>
                <a:spcPts val="0"/>
              </a:spcAft>
              <a:buClr>
                <a:schemeClr val="dk1"/>
              </a:buClr>
              <a:buSzPts val="1100"/>
              <a:buFont typeface="Arial"/>
              <a:buNone/>
            </a:pPr>
            <a:r>
              <a:rPr lang="en-US" sz="4800" b="1" dirty="0"/>
              <a:t>Accept Invite:</a:t>
            </a:r>
            <a:endParaRPr sz="4800" b="1" dirty="0"/>
          </a:p>
          <a:p>
            <a:pPr marL="0" marR="0" lvl="0" indent="457200" algn="l" rtl="0">
              <a:lnSpc>
                <a:spcPct val="100000"/>
              </a:lnSpc>
              <a:spcBef>
                <a:spcPts val="0"/>
              </a:spcBef>
              <a:spcAft>
                <a:spcPts val="0"/>
              </a:spcAft>
              <a:buClr>
                <a:schemeClr val="dk1"/>
              </a:buClr>
              <a:buSzPts val="1100"/>
              <a:buFont typeface="Arial"/>
              <a:buNone/>
            </a:pPr>
            <a:r>
              <a:rPr lang="en-US" sz="4800" dirty="0"/>
              <a:t>github.com/</a:t>
            </a:r>
            <a:r>
              <a:rPr lang="en-US" sz="4800" dirty="0" err="1"/>
              <a:t>CodingBootcamp</a:t>
            </a:r>
            <a:endParaRPr sz="4800" dirty="0"/>
          </a:p>
          <a:p>
            <a:pPr marL="0" marR="0" lvl="0" indent="0" algn="l" rtl="0">
              <a:lnSpc>
                <a:spcPct val="100000"/>
              </a:lnSpc>
              <a:spcBef>
                <a:spcPts val="0"/>
              </a:spcBef>
              <a:spcAft>
                <a:spcPts val="0"/>
              </a:spcAft>
              <a:buClr>
                <a:schemeClr val="dk1"/>
              </a:buClr>
              <a:buSzPts val="1100"/>
              <a:buFont typeface="Arial"/>
              <a:buNone/>
            </a:pPr>
            <a:endParaRPr sz="4800" b="1" dirty="0"/>
          </a:p>
          <a:p>
            <a:pPr marL="0" marR="0" lvl="0" indent="0" algn="l" rtl="0">
              <a:lnSpc>
                <a:spcPct val="100000"/>
              </a:lnSpc>
              <a:spcBef>
                <a:spcPts val="0"/>
              </a:spcBef>
              <a:spcAft>
                <a:spcPts val="0"/>
              </a:spcAft>
              <a:buClr>
                <a:schemeClr val="dk1"/>
              </a:buClr>
              <a:buSzPts val="1100"/>
              <a:buFont typeface="Arial"/>
              <a:buNone/>
            </a:pPr>
            <a:r>
              <a:rPr lang="en-US" sz="4800" b="1" dirty="0"/>
              <a:t>Open: </a:t>
            </a:r>
            <a:endParaRPr sz="4800" b="1" dirty="0"/>
          </a:p>
          <a:p>
            <a:pPr marL="0" marR="0" lvl="0" indent="457200" algn="l" rtl="0">
              <a:lnSpc>
                <a:spcPct val="100000"/>
              </a:lnSpc>
              <a:spcBef>
                <a:spcPts val="0"/>
              </a:spcBef>
              <a:spcAft>
                <a:spcPts val="0"/>
              </a:spcAft>
              <a:buClr>
                <a:schemeClr val="dk1"/>
              </a:buClr>
              <a:buSzPts val="1100"/>
              <a:buFont typeface="Arial"/>
              <a:buNone/>
            </a:pPr>
            <a:r>
              <a:rPr lang="en-US" sz="4800" dirty="0"/>
              <a:t>Slack Desktop App &amp; Add Photo!</a:t>
            </a:r>
            <a:endParaRPr sz="4800" dirty="0"/>
          </a:p>
          <a:p>
            <a:pPr marL="0" marR="0" lvl="0" indent="457200" algn="l" rtl="0">
              <a:lnSpc>
                <a:spcPct val="100000"/>
              </a:lnSpc>
              <a:spcBef>
                <a:spcPts val="0"/>
              </a:spcBef>
              <a:spcAft>
                <a:spcPts val="0"/>
              </a:spcAft>
              <a:buClr>
                <a:schemeClr val="dk1"/>
              </a:buClr>
              <a:buSzPts val="1100"/>
              <a:buFont typeface="Arial"/>
              <a:buNone/>
            </a:pPr>
            <a:endParaRPr sz="4800" dirty="0"/>
          </a:p>
          <a:p>
            <a:pPr marL="0" marR="0" lvl="0" indent="0" algn="l" rtl="0">
              <a:lnSpc>
                <a:spcPct val="100000"/>
              </a:lnSpc>
              <a:spcBef>
                <a:spcPts val="0"/>
              </a:spcBef>
              <a:spcAft>
                <a:spcPts val="0"/>
              </a:spcAft>
              <a:buClr>
                <a:schemeClr val="dk1"/>
              </a:buClr>
              <a:buSzPts val="1100"/>
              <a:buFont typeface="Arial"/>
              <a:buNone/>
            </a:pPr>
            <a:r>
              <a:rPr lang="en-US" sz="4800" b="1" dirty="0"/>
              <a:t>Get up and play Bingo!</a:t>
            </a:r>
            <a:endParaRPr sz="4800" b="1" dirty="0"/>
          </a:p>
          <a:p>
            <a:pPr marL="0" marR="0" lvl="0" indent="0" algn="l" rtl="0">
              <a:lnSpc>
                <a:spcPct val="100000"/>
              </a:lnSpc>
              <a:spcBef>
                <a:spcPts val="0"/>
              </a:spcBef>
              <a:spcAft>
                <a:spcPts val="0"/>
              </a:spcAft>
              <a:buClr>
                <a:srgbClr val="000000"/>
              </a:buClr>
              <a:buSzPts val="3600"/>
              <a:buFont typeface="Arial"/>
              <a:buNone/>
            </a:pPr>
            <a:endParaRPr sz="3600" dirty="0"/>
          </a:p>
        </p:txBody>
      </p:sp>
      <p:pic>
        <p:nvPicPr>
          <p:cNvPr id="62" name="Google Shape;62;p14" descr="Image"/>
          <p:cNvPicPr preferRelativeResize="0"/>
          <p:nvPr/>
        </p:nvPicPr>
        <p:blipFill rotWithShape="1">
          <a:blip r:embed="rId4">
            <a:alphaModFix amt="30000"/>
          </a:blip>
          <a:srcRect/>
          <a:stretch/>
        </p:blipFill>
        <p:spPr>
          <a:xfrm rot="2700000">
            <a:off x="17622990" y="-1614449"/>
            <a:ext cx="10705043" cy="6151635"/>
          </a:xfrm>
          <a:prstGeom prst="rect">
            <a:avLst/>
          </a:prstGeom>
          <a:noFill/>
          <a:ln>
            <a:noFill/>
          </a:ln>
        </p:spPr>
      </p:pic>
      <p:sp>
        <p:nvSpPr>
          <p:cNvPr id="63" name="Google Shape;63;p14"/>
          <p:cNvSpPr/>
          <p:nvPr/>
        </p:nvSpPr>
        <p:spPr>
          <a:xfrm>
            <a:off x="434229" y="446834"/>
            <a:ext cx="23515500" cy="12822300"/>
          </a:xfrm>
          <a:prstGeom prst="rect">
            <a:avLst/>
          </a:prstGeom>
          <a:noFill/>
          <a:ln w="25400" cap="flat" cmpd="sng">
            <a:solidFill>
              <a:srgbClr val="2E91A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rotWithShape="1">
          <a:blip r:embed="rId3">
            <a:alphaModFix/>
          </a:blip>
          <a:srcRect l="12809" r="11753"/>
          <a:stretch/>
        </p:blipFill>
        <p:spPr>
          <a:xfrm>
            <a:off x="8133613" y="5825"/>
            <a:ext cx="8127999" cy="13716000"/>
          </a:xfrm>
          <a:prstGeom prst="rect">
            <a:avLst/>
          </a:prstGeom>
          <a:noFill/>
          <a:ln>
            <a:noFill/>
          </a:ln>
        </p:spPr>
      </p:pic>
      <p:sp>
        <p:nvSpPr>
          <p:cNvPr id="150" name="Google Shape;150;p24"/>
          <p:cNvSpPr txBox="1"/>
          <p:nvPr/>
        </p:nvSpPr>
        <p:spPr>
          <a:xfrm>
            <a:off x="16267225" y="3179750"/>
            <a:ext cx="7503600" cy="28860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6000"/>
              <a:buFont typeface="Helvetica Neue"/>
              <a:buNone/>
            </a:pPr>
            <a:r>
              <a:rPr lang="en-US" sz="6000" b="1">
                <a:latin typeface="Helvetica Neue"/>
                <a:ea typeface="Helvetica Neue"/>
                <a:cs typeface="Helvetica Neue"/>
                <a:sym typeface="Helvetica Neue"/>
              </a:rPr>
              <a:t>YOUR </a:t>
            </a:r>
            <a:r>
              <a:rPr lang="en-US" sz="6000" b="1" i="0" u="none" strike="noStrike" cap="none">
                <a:solidFill>
                  <a:srgbClr val="424242"/>
                </a:solidFill>
                <a:latin typeface="Helvetica Neue"/>
                <a:ea typeface="Helvetica Neue"/>
                <a:cs typeface="Helvetica Neue"/>
                <a:sym typeface="Helvetica Neue"/>
              </a:rPr>
              <a:t> </a:t>
            </a:r>
            <a:endParaRPr/>
          </a:p>
          <a:p>
            <a:pPr marL="0" marR="0" lvl="0" indent="0" algn="ctr" rtl="0">
              <a:lnSpc>
                <a:spcPct val="100000"/>
              </a:lnSpc>
              <a:spcBef>
                <a:spcPts val="0"/>
              </a:spcBef>
              <a:spcAft>
                <a:spcPts val="0"/>
              </a:spcAft>
              <a:buClr>
                <a:srgbClr val="38BCDB"/>
              </a:buClr>
              <a:buSzPts val="6000"/>
              <a:buFont typeface="Helvetica Neue"/>
              <a:buNone/>
            </a:pPr>
            <a:r>
              <a:rPr lang="en-US" sz="6000" b="1">
                <a:solidFill>
                  <a:srgbClr val="38BCDB"/>
                </a:solidFill>
                <a:latin typeface="Helvetica Neue"/>
                <a:ea typeface="Helvetica Neue"/>
                <a:cs typeface="Helvetica Neue"/>
                <a:sym typeface="Helvetica Neue"/>
              </a:rPr>
              <a:t>CAREER SERVICES</a:t>
            </a:r>
            <a:br>
              <a:rPr lang="en-US" sz="6000" b="1" i="0" u="none" strike="noStrike" cap="none">
                <a:solidFill>
                  <a:srgbClr val="424242"/>
                </a:solidFill>
                <a:latin typeface="Helvetica Neue"/>
                <a:ea typeface="Helvetica Neue"/>
                <a:cs typeface="Helvetica Neue"/>
                <a:sym typeface="Helvetica Neue"/>
              </a:rPr>
            </a:br>
            <a:r>
              <a:rPr lang="en-US" sz="6000" b="1">
                <a:latin typeface="Helvetica Neue"/>
                <a:ea typeface="Helvetica Neue"/>
                <a:cs typeface="Helvetica Neue"/>
                <a:sym typeface="Helvetica Neue"/>
              </a:rPr>
              <a:t>TEAM</a:t>
            </a:r>
            <a:endParaRPr/>
          </a:p>
        </p:txBody>
      </p:sp>
      <p:grpSp>
        <p:nvGrpSpPr>
          <p:cNvPr id="151" name="Google Shape;151;p24"/>
          <p:cNvGrpSpPr/>
          <p:nvPr/>
        </p:nvGrpSpPr>
        <p:grpSpPr>
          <a:xfrm>
            <a:off x="10748725" y="9190282"/>
            <a:ext cx="2886237" cy="2886000"/>
            <a:chOff x="638279" y="0"/>
            <a:chExt cx="2886237" cy="2886000"/>
          </a:xfrm>
        </p:grpSpPr>
        <p:sp>
          <p:nvSpPr>
            <p:cNvPr id="152" name="Google Shape;152;p24"/>
            <p:cNvSpPr/>
            <p:nvPr/>
          </p:nvSpPr>
          <p:spPr>
            <a:xfrm>
              <a:off x="638516" y="0"/>
              <a:ext cx="2886000" cy="2886000"/>
            </a:xfrm>
            <a:prstGeom prst="ellipse">
              <a:avLst/>
            </a:prstGeom>
            <a:solidFill>
              <a:srgbClr val="37AFC5">
                <a:alpha val="898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3" name="Google Shape;153;p24"/>
            <p:cNvSpPr txBox="1"/>
            <p:nvPr/>
          </p:nvSpPr>
          <p:spPr>
            <a:xfrm>
              <a:off x="638279" y="1122743"/>
              <a:ext cx="2886000" cy="6405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000"/>
                <a:buFont typeface="Arial"/>
                <a:buNone/>
              </a:pPr>
              <a:r>
                <a:rPr lang="en-US" sz="3000">
                  <a:solidFill>
                    <a:srgbClr val="FFFFFF"/>
                  </a:solidFill>
                </a:rPr>
                <a:t>CAREER COACH</a:t>
              </a:r>
              <a:endParaRPr/>
            </a:p>
          </p:txBody>
        </p:sp>
      </p:grpSp>
      <p:grpSp>
        <p:nvGrpSpPr>
          <p:cNvPr id="154" name="Google Shape;154;p24"/>
          <p:cNvGrpSpPr/>
          <p:nvPr/>
        </p:nvGrpSpPr>
        <p:grpSpPr>
          <a:xfrm>
            <a:off x="18294705" y="9190282"/>
            <a:ext cx="4163100" cy="2886000"/>
            <a:chOff x="0" y="0"/>
            <a:chExt cx="4163100" cy="2886000"/>
          </a:xfrm>
        </p:grpSpPr>
        <p:sp>
          <p:nvSpPr>
            <p:cNvPr id="155" name="Google Shape;155;p24"/>
            <p:cNvSpPr/>
            <p:nvPr/>
          </p:nvSpPr>
          <p:spPr>
            <a:xfrm>
              <a:off x="638516" y="0"/>
              <a:ext cx="2886000" cy="2886000"/>
            </a:xfrm>
            <a:prstGeom prst="ellipse">
              <a:avLst/>
            </a:prstGeom>
            <a:solidFill>
              <a:srgbClr val="2E91A3">
                <a:alpha val="898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6" name="Google Shape;156;p24"/>
            <p:cNvSpPr txBox="1"/>
            <p:nvPr/>
          </p:nvSpPr>
          <p:spPr>
            <a:xfrm>
              <a:off x="0" y="1122743"/>
              <a:ext cx="4163100" cy="6405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000"/>
                <a:buFont typeface="Arial"/>
                <a:buNone/>
              </a:pPr>
              <a:r>
                <a:rPr lang="en-US" sz="3000">
                  <a:solidFill>
                    <a:srgbClr val="FFFFFF"/>
                  </a:solidFill>
                </a:rPr>
                <a:t>YOU</a:t>
              </a:r>
              <a:endParaRPr/>
            </a:p>
          </p:txBody>
        </p:sp>
      </p:grpSp>
      <p:pic>
        <p:nvPicPr>
          <p:cNvPr id="157" name="Google Shape;157;p24"/>
          <p:cNvPicPr preferRelativeResize="0"/>
          <p:nvPr/>
        </p:nvPicPr>
        <p:blipFill rotWithShape="1">
          <a:blip r:embed="rId4">
            <a:alphaModFix/>
          </a:blip>
          <a:srcRect l="2837"/>
          <a:stretch/>
        </p:blipFill>
        <p:spPr>
          <a:xfrm>
            <a:off x="0" y="5825"/>
            <a:ext cx="8128001" cy="13716000"/>
          </a:xfrm>
          <a:prstGeom prst="rect">
            <a:avLst/>
          </a:prstGeom>
          <a:noFill/>
          <a:ln>
            <a:noFill/>
          </a:ln>
        </p:spPr>
      </p:pic>
      <p:grpSp>
        <p:nvGrpSpPr>
          <p:cNvPr id="158" name="Google Shape;158;p24"/>
          <p:cNvGrpSpPr/>
          <p:nvPr/>
        </p:nvGrpSpPr>
        <p:grpSpPr>
          <a:xfrm>
            <a:off x="2205200" y="9190282"/>
            <a:ext cx="2886113" cy="2886000"/>
            <a:chOff x="638403" y="0"/>
            <a:chExt cx="2886113" cy="2886000"/>
          </a:xfrm>
        </p:grpSpPr>
        <p:sp>
          <p:nvSpPr>
            <p:cNvPr id="159" name="Google Shape;159;p24"/>
            <p:cNvSpPr/>
            <p:nvPr/>
          </p:nvSpPr>
          <p:spPr>
            <a:xfrm>
              <a:off x="638516" y="0"/>
              <a:ext cx="2886000" cy="2886000"/>
            </a:xfrm>
            <a:prstGeom prst="ellipse">
              <a:avLst/>
            </a:prstGeom>
            <a:solidFill>
              <a:srgbClr val="38BCDB">
                <a:alpha val="898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24"/>
            <p:cNvSpPr txBox="1"/>
            <p:nvPr/>
          </p:nvSpPr>
          <p:spPr>
            <a:xfrm>
              <a:off x="638403" y="1122743"/>
              <a:ext cx="2886000" cy="640500"/>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000"/>
                <a:buFont typeface="Arial"/>
                <a:buNone/>
              </a:pPr>
              <a:r>
                <a:rPr lang="en-US" sz="3000">
                  <a:solidFill>
                    <a:srgbClr val="FFFFFF"/>
                  </a:solidFill>
                </a:rPr>
                <a:t>PROFILE COACHES</a:t>
              </a:r>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pic>
        <p:nvPicPr>
          <p:cNvPr id="165" name="Google Shape;165;p25"/>
          <p:cNvPicPr preferRelativeResize="0"/>
          <p:nvPr/>
        </p:nvPicPr>
        <p:blipFill rotWithShape="1">
          <a:blip r:embed="rId3">
            <a:alphaModFix/>
          </a:blip>
          <a:srcRect b="55084"/>
          <a:stretch/>
        </p:blipFill>
        <p:spPr>
          <a:xfrm>
            <a:off x="47700" y="0"/>
            <a:ext cx="24383995" cy="7301606"/>
          </a:xfrm>
          <a:prstGeom prst="rect">
            <a:avLst/>
          </a:prstGeom>
          <a:noFill/>
          <a:ln>
            <a:noFill/>
          </a:ln>
        </p:spPr>
      </p:pic>
      <p:sp>
        <p:nvSpPr>
          <p:cNvPr id="166" name="Google Shape;166;p25"/>
          <p:cNvSpPr/>
          <p:nvPr/>
        </p:nvSpPr>
        <p:spPr>
          <a:xfrm>
            <a:off x="47700" y="-50"/>
            <a:ext cx="24384000" cy="7301700"/>
          </a:xfrm>
          <a:prstGeom prst="rect">
            <a:avLst/>
          </a:prstGeom>
          <a:solidFill>
            <a:srgbClr val="262626">
              <a:alpha val="77310"/>
            </a:srgbClr>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67" name="Google Shape;167;p25"/>
          <p:cNvSpPr/>
          <p:nvPr/>
        </p:nvSpPr>
        <p:spPr>
          <a:xfrm>
            <a:off x="10566400" y="9369000"/>
            <a:ext cx="4286700" cy="3797700"/>
          </a:xfrm>
          <a:custGeom>
            <a:avLst/>
            <a:gdLst/>
            <a:ahLst/>
            <a:cxnLst/>
            <a:rect l="l" t="t" r="r" b="b"/>
            <a:pathLst>
              <a:path w="120000" h="120000" extrusionOk="0">
                <a:moveTo>
                  <a:pt x="20377" y="120000"/>
                </a:moveTo>
                <a:cubicBezTo>
                  <a:pt x="20377" y="119055"/>
                  <a:pt x="20377" y="119055"/>
                  <a:pt x="20377" y="119055"/>
                </a:cubicBezTo>
                <a:cubicBezTo>
                  <a:pt x="20377" y="118111"/>
                  <a:pt x="20377" y="115277"/>
                  <a:pt x="20377" y="113383"/>
                </a:cubicBezTo>
                <a:cubicBezTo>
                  <a:pt x="20377" y="85038"/>
                  <a:pt x="20377" y="85038"/>
                  <a:pt x="20377" y="85038"/>
                </a:cubicBezTo>
                <a:cubicBezTo>
                  <a:pt x="20377" y="85038"/>
                  <a:pt x="20377" y="85038"/>
                  <a:pt x="20377" y="85038"/>
                </a:cubicBezTo>
                <a:cubicBezTo>
                  <a:pt x="20377" y="84094"/>
                  <a:pt x="20377" y="83150"/>
                  <a:pt x="19622" y="82205"/>
                </a:cubicBezTo>
                <a:cubicBezTo>
                  <a:pt x="19622" y="82205"/>
                  <a:pt x="18866" y="81261"/>
                  <a:pt x="18866" y="81261"/>
                </a:cubicBezTo>
                <a:cubicBezTo>
                  <a:pt x="18111" y="80316"/>
                  <a:pt x="16605" y="80316"/>
                  <a:pt x="15850" y="81261"/>
                </a:cubicBezTo>
                <a:cubicBezTo>
                  <a:pt x="15094" y="81261"/>
                  <a:pt x="10566" y="84094"/>
                  <a:pt x="8300" y="84094"/>
                </a:cubicBezTo>
                <a:cubicBezTo>
                  <a:pt x="7544" y="84094"/>
                  <a:pt x="6794" y="84094"/>
                  <a:pt x="6038" y="84094"/>
                </a:cubicBezTo>
                <a:cubicBezTo>
                  <a:pt x="2266" y="82205"/>
                  <a:pt x="0" y="78427"/>
                  <a:pt x="0" y="72755"/>
                </a:cubicBezTo>
                <a:cubicBezTo>
                  <a:pt x="0" y="72755"/>
                  <a:pt x="0" y="72755"/>
                  <a:pt x="0" y="72755"/>
                </a:cubicBezTo>
                <a:cubicBezTo>
                  <a:pt x="0" y="72755"/>
                  <a:pt x="0" y="72755"/>
                  <a:pt x="0" y="72755"/>
                </a:cubicBezTo>
                <a:cubicBezTo>
                  <a:pt x="0" y="66144"/>
                  <a:pt x="3772" y="60472"/>
                  <a:pt x="8300" y="60472"/>
                </a:cubicBezTo>
                <a:cubicBezTo>
                  <a:pt x="10566" y="60472"/>
                  <a:pt x="15094" y="63305"/>
                  <a:pt x="15850" y="63305"/>
                </a:cubicBezTo>
                <a:cubicBezTo>
                  <a:pt x="15850" y="64250"/>
                  <a:pt x="16605" y="64250"/>
                  <a:pt x="17361" y="64250"/>
                </a:cubicBezTo>
                <a:cubicBezTo>
                  <a:pt x="18866" y="64250"/>
                  <a:pt x="20377" y="62361"/>
                  <a:pt x="20377" y="59527"/>
                </a:cubicBezTo>
                <a:cubicBezTo>
                  <a:pt x="20377" y="33072"/>
                  <a:pt x="20377" y="33072"/>
                  <a:pt x="20377" y="33072"/>
                </a:cubicBezTo>
                <a:cubicBezTo>
                  <a:pt x="20377" y="32127"/>
                  <a:pt x="20377" y="26455"/>
                  <a:pt x="20377" y="25511"/>
                </a:cubicBezTo>
                <a:cubicBezTo>
                  <a:pt x="20377" y="25511"/>
                  <a:pt x="20377" y="25511"/>
                  <a:pt x="20377" y="25511"/>
                </a:cubicBezTo>
                <a:cubicBezTo>
                  <a:pt x="48300" y="25511"/>
                  <a:pt x="48300" y="25511"/>
                  <a:pt x="48300" y="25511"/>
                </a:cubicBezTo>
                <a:cubicBezTo>
                  <a:pt x="48300" y="25511"/>
                  <a:pt x="48300" y="25511"/>
                  <a:pt x="49055" y="25511"/>
                </a:cubicBezTo>
                <a:cubicBezTo>
                  <a:pt x="49055" y="25511"/>
                  <a:pt x="49811" y="24566"/>
                  <a:pt x="49811" y="24566"/>
                </a:cubicBezTo>
                <a:cubicBezTo>
                  <a:pt x="50566" y="24566"/>
                  <a:pt x="51322" y="23622"/>
                  <a:pt x="51322" y="22677"/>
                </a:cubicBezTo>
                <a:cubicBezTo>
                  <a:pt x="52077" y="21733"/>
                  <a:pt x="51322" y="20788"/>
                  <a:pt x="51322" y="19844"/>
                </a:cubicBezTo>
                <a:cubicBezTo>
                  <a:pt x="51322" y="19844"/>
                  <a:pt x="48300" y="14172"/>
                  <a:pt x="48300" y="10394"/>
                </a:cubicBezTo>
                <a:cubicBezTo>
                  <a:pt x="48300" y="4722"/>
                  <a:pt x="52827" y="0"/>
                  <a:pt x="58866" y="0"/>
                </a:cubicBezTo>
                <a:cubicBezTo>
                  <a:pt x="64150" y="0"/>
                  <a:pt x="68677" y="4722"/>
                  <a:pt x="68677" y="10394"/>
                </a:cubicBezTo>
                <a:cubicBezTo>
                  <a:pt x="68677" y="14172"/>
                  <a:pt x="66416" y="19844"/>
                  <a:pt x="66416" y="19844"/>
                </a:cubicBezTo>
                <a:cubicBezTo>
                  <a:pt x="65661" y="20788"/>
                  <a:pt x="65661" y="21733"/>
                  <a:pt x="65661" y="22677"/>
                </a:cubicBezTo>
                <a:cubicBezTo>
                  <a:pt x="65661" y="23622"/>
                  <a:pt x="66416" y="24566"/>
                  <a:pt x="67172" y="24566"/>
                </a:cubicBezTo>
                <a:cubicBezTo>
                  <a:pt x="67922" y="24566"/>
                  <a:pt x="67922" y="25511"/>
                  <a:pt x="68677" y="25511"/>
                </a:cubicBezTo>
                <a:cubicBezTo>
                  <a:pt x="68677" y="25511"/>
                  <a:pt x="68677" y="25511"/>
                  <a:pt x="68677" y="25511"/>
                </a:cubicBezTo>
                <a:cubicBezTo>
                  <a:pt x="68677" y="25511"/>
                  <a:pt x="68677" y="25511"/>
                  <a:pt x="68677" y="25511"/>
                </a:cubicBezTo>
                <a:cubicBezTo>
                  <a:pt x="69433" y="25511"/>
                  <a:pt x="69433" y="25511"/>
                  <a:pt x="69433" y="25511"/>
                </a:cubicBezTo>
                <a:cubicBezTo>
                  <a:pt x="69433" y="25511"/>
                  <a:pt x="69433" y="25511"/>
                  <a:pt x="69433" y="25511"/>
                </a:cubicBezTo>
                <a:cubicBezTo>
                  <a:pt x="99622" y="25511"/>
                  <a:pt x="99622" y="25511"/>
                  <a:pt x="99622" y="25511"/>
                </a:cubicBezTo>
                <a:cubicBezTo>
                  <a:pt x="99622" y="59527"/>
                  <a:pt x="99622" y="59527"/>
                  <a:pt x="99622" y="59527"/>
                </a:cubicBezTo>
                <a:cubicBezTo>
                  <a:pt x="99622" y="59527"/>
                  <a:pt x="99622" y="60472"/>
                  <a:pt x="99622" y="60472"/>
                </a:cubicBezTo>
                <a:cubicBezTo>
                  <a:pt x="100377" y="63305"/>
                  <a:pt x="101888" y="64250"/>
                  <a:pt x="104150" y="63305"/>
                </a:cubicBezTo>
                <a:cubicBezTo>
                  <a:pt x="104150" y="63305"/>
                  <a:pt x="108677" y="60472"/>
                  <a:pt x="111700" y="60472"/>
                </a:cubicBezTo>
                <a:cubicBezTo>
                  <a:pt x="115472" y="60472"/>
                  <a:pt x="118488" y="63305"/>
                  <a:pt x="119244" y="68977"/>
                </a:cubicBezTo>
                <a:cubicBezTo>
                  <a:pt x="120000" y="68977"/>
                  <a:pt x="120000" y="68977"/>
                  <a:pt x="120000" y="68977"/>
                </a:cubicBezTo>
                <a:cubicBezTo>
                  <a:pt x="120000" y="68977"/>
                  <a:pt x="120000" y="68977"/>
                  <a:pt x="120000" y="69922"/>
                </a:cubicBezTo>
                <a:cubicBezTo>
                  <a:pt x="120000" y="69922"/>
                  <a:pt x="120000" y="69922"/>
                  <a:pt x="120000" y="69922"/>
                </a:cubicBezTo>
                <a:cubicBezTo>
                  <a:pt x="120000" y="70866"/>
                  <a:pt x="120000" y="70866"/>
                  <a:pt x="120000" y="70866"/>
                </a:cubicBezTo>
                <a:cubicBezTo>
                  <a:pt x="120000" y="70866"/>
                  <a:pt x="120000" y="70866"/>
                  <a:pt x="120000" y="70866"/>
                </a:cubicBezTo>
                <a:cubicBezTo>
                  <a:pt x="120000" y="71811"/>
                  <a:pt x="120000" y="71811"/>
                  <a:pt x="120000" y="71811"/>
                </a:cubicBezTo>
                <a:cubicBezTo>
                  <a:pt x="120000" y="72755"/>
                  <a:pt x="120000" y="72755"/>
                  <a:pt x="120000" y="73700"/>
                </a:cubicBezTo>
                <a:cubicBezTo>
                  <a:pt x="120000" y="73700"/>
                  <a:pt x="120000" y="73700"/>
                  <a:pt x="120000" y="73700"/>
                </a:cubicBezTo>
                <a:cubicBezTo>
                  <a:pt x="120000" y="74644"/>
                  <a:pt x="120000" y="74644"/>
                  <a:pt x="120000" y="74644"/>
                </a:cubicBezTo>
                <a:cubicBezTo>
                  <a:pt x="120000" y="74644"/>
                  <a:pt x="120000" y="74644"/>
                  <a:pt x="120000" y="74644"/>
                </a:cubicBezTo>
                <a:cubicBezTo>
                  <a:pt x="120000" y="74644"/>
                  <a:pt x="120000" y="75588"/>
                  <a:pt x="119244" y="75588"/>
                </a:cubicBezTo>
                <a:cubicBezTo>
                  <a:pt x="118488" y="80316"/>
                  <a:pt x="115472" y="84094"/>
                  <a:pt x="111700" y="84094"/>
                </a:cubicBezTo>
                <a:cubicBezTo>
                  <a:pt x="108677" y="84094"/>
                  <a:pt x="104150" y="81261"/>
                  <a:pt x="104150" y="81261"/>
                </a:cubicBezTo>
                <a:cubicBezTo>
                  <a:pt x="101888" y="80316"/>
                  <a:pt x="100377" y="80316"/>
                  <a:pt x="99622" y="83150"/>
                </a:cubicBezTo>
                <a:cubicBezTo>
                  <a:pt x="99622" y="84094"/>
                  <a:pt x="99622" y="85038"/>
                  <a:pt x="99622" y="85038"/>
                </a:cubicBezTo>
                <a:cubicBezTo>
                  <a:pt x="99622" y="85038"/>
                  <a:pt x="99622" y="85038"/>
                  <a:pt x="99622" y="85038"/>
                </a:cubicBezTo>
                <a:cubicBezTo>
                  <a:pt x="99622" y="89761"/>
                  <a:pt x="99622" y="119055"/>
                  <a:pt x="99622" y="119055"/>
                </a:cubicBezTo>
                <a:cubicBezTo>
                  <a:pt x="99622" y="120000"/>
                  <a:pt x="99622" y="120000"/>
                  <a:pt x="99622" y="120000"/>
                </a:cubicBezTo>
                <a:cubicBezTo>
                  <a:pt x="98866" y="120000"/>
                  <a:pt x="98866" y="120000"/>
                  <a:pt x="98866" y="120000"/>
                </a:cubicBezTo>
                <a:cubicBezTo>
                  <a:pt x="98866" y="120000"/>
                  <a:pt x="92827" y="120000"/>
                  <a:pt x="92077" y="120000"/>
                </a:cubicBezTo>
                <a:cubicBezTo>
                  <a:pt x="89055" y="120000"/>
                  <a:pt x="89055" y="120000"/>
                  <a:pt x="89055" y="120000"/>
                </a:cubicBezTo>
                <a:lnTo>
                  <a:pt x="20377" y="120000"/>
                </a:lnTo>
                <a:close/>
              </a:path>
            </a:pathLst>
          </a:custGeom>
          <a:solidFill>
            <a:srgbClr val="38BCDB"/>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68" name="Google Shape;168;p25"/>
          <p:cNvSpPr/>
          <p:nvPr/>
        </p:nvSpPr>
        <p:spPr>
          <a:xfrm rot="-362889">
            <a:off x="9176707" y="3615870"/>
            <a:ext cx="5492372" cy="3780948"/>
          </a:xfrm>
          <a:custGeom>
            <a:avLst/>
            <a:gdLst/>
            <a:ahLst/>
            <a:cxnLst/>
            <a:rect l="l" t="t" r="r" b="b"/>
            <a:pathLst>
              <a:path w="120000" h="120000" extrusionOk="0">
                <a:moveTo>
                  <a:pt x="111644" y="61416"/>
                </a:moveTo>
                <a:cubicBezTo>
                  <a:pt x="109366" y="61416"/>
                  <a:pt x="104811" y="64250"/>
                  <a:pt x="104811" y="64250"/>
                </a:cubicBezTo>
                <a:cubicBezTo>
                  <a:pt x="102533" y="65194"/>
                  <a:pt x="100255" y="64250"/>
                  <a:pt x="99494" y="59527"/>
                </a:cubicBezTo>
                <a:cubicBezTo>
                  <a:pt x="99494" y="59527"/>
                  <a:pt x="99494" y="59527"/>
                  <a:pt x="99494" y="59527"/>
                </a:cubicBezTo>
                <a:cubicBezTo>
                  <a:pt x="99494" y="59527"/>
                  <a:pt x="99494" y="59527"/>
                  <a:pt x="99494" y="58583"/>
                </a:cubicBezTo>
                <a:cubicBezTo>
                  <a:pt x="99494" y="41572"/>
                  <a:pt x="99494" y="41572"/>
                  <a:pt x="99494" y="41572"/>
                </a:cubicBezTo>
                <a:cubicBezTo>
                  <a:pt x="99494" y="25511"/>
                  <a:pt x="99494" y="25511"/>
                  <a:pt x="99494" y="25511"/>
                </a:cubicBezTo>
                <a:cubicBezTo>
                  <a:pt x="99494" y="25511"/>
                  <a:pt x="99494" y="25511"/>
                  <a:pt x="99494" y="25511"/>
                </a:cubicBezTo>
                <a:cubicBezTo>
                  <a:pt x="99494" y="25511"/>
                  <a:pt x="99494" y="25511"/>
                  <a:pt x="99494" y="25511"/>
                </a:cubicBezTo>
                <a:cubicBezTo>
                  <a:pt x="74427" y="25511"/>
                  <a:pt x="74427" y="25511"/>
                  <a:pt x="74427" y="25511"/>
                </a:cubicBezTo>
                <a:cubicBezTo>
                  <a:pt x="69116" y="25511"/>
                  <a:pt x="69116" y="25511"/>
                  <a:pt x="69116" y="25511"/>
                </a:cubicBezTo>
                <a:cubicBezTo>
                  <a:pt x="66077" y="25511"/>
                  <a:pt x="65316" y="22677"/>
                  <a:pt x="66077" y="18900"/>
                </a:cubicBezTo>
                <a:cubicBezTo>
                  <a:pt x="66077" y="18900"/>
                  <a:pt x="69116" y="13227"/>
                  <a:pt x="69116" y="10394"/>
                </a:cubicBezTo>
                <a:cubicBezTo>
                  <a:pt x="69116" y="4722"/>
                  <a:pt x="64555" y="0"/>
                  <a:pt x="59238" y="0"/>
                </a:cubicBezTo>
                <a:cubicBezTo>
                  <a:pt x="53922" y="0"/>
                  <a:pt x="49366" y="4722"/>
                  <a:pt x="49366" y="10394"/>
                </a:cubicBezTo>
                <a:cubicBezTo>
                  <a:pt x="49366" y="13227"/>
                  <a:pt x="51644" y="18900"/>
                  <a:pt x="51644" y="18900"/>
                </a:cubicBezTo>
                <a:cubicBezTo>
                  <a:pt x="53166" y="22677"/>
                  <a:pt x="51644" y="25511"/>
                  <a:pt x="48605" y="25511"/>
                </a:cubicBezTo>
                <a:cubicBezTo>
                  <a:pt x="44050" y="25511"/>
                  <a:pt x="44050" y="25511"/>
                  <a:pt x="44050" y="25511"/>
                </a:cubicBezTo>
                <a:cubicBezTo>
                  <a:pt x="20505" y="25511"/>
                  <a:pt x="20505" y="25511"/>
                  <a:pt x="20505" y="25511"/>
                </a:cubicBezTo>
                <a:cubicBezTo>
                  <a:pt x="20505" y="25511"/>
                  <a:pt x="20505" y="25511"/>
                  <a:pt x="20505" y="25511"/>
                </a:cubicBezTo>
                <a:cubicBezTo>
                  <a:pt x="20505" y="25511"/>
                  <a:pt x="20505" y="25511"/>
                  <a:pt x="20505" y="25511"/>
                </a:cubicBezTo>
                <a:cubicBezTo>
                  <a:pt x="20505" y="49133"/>
                  <a:pt x="20505" y="49133"/>
                  <a:pt x="20505" y="49133"/>
                </a:cubicBezTo>
                <a:cubicBezTo>
                  <a:pt x="20505" y="58583"/>
                  <a:pt x="20505" y="58583"/>
                  <a:pt x="20505" y="58583"/>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63305"/>
                  <a:pt x="18227" y="65194"/>
                  <a:pt x="15188" y="64250"/>
                </a:cubicBezTo>
                <a:cubicBezTo>
                  <a:pt x="15188" y="64250"/>
                  <a:pt x="10633" y="61416"/>
                  <a:pt x="8355" y="61416"/>
                </a:cubicBezTo>
                <a:cubicBezTo>
                  <a:pt x="3800" y="61416"/>
                  <a:pt x="0" y="66144"/>
                  <a:pt x="0" y="72755"/>
                </a:cubicBezTo>
                <a:cubicBezTo>
                  <a:pt x="0" y="78427"/>
                  <a:pt x="3800" y="84094"/>
                  <a:pt x="8355" y="84094"/>
                </a:cubicBezTo>
                <a:cubicBezTo>
                  <a:pt x="10633" y="84094"/>
                  <a:pt x="15188" y="81261"/>
                  <a:pt x="15188" y="81261"/>
                </a:cubicBezTo>
                <a:cubicBezTo>
                  <a:pt x="18227" y="79372"/>
                  <a:pt x="20505" y="81261"/>
                  <a:pt x="20505" y="85038"/>
                </a:cubicBezTo>
                <a:cubicBezTo>
                  <a:pt x="20505" y="85038"/>
                  <a:pt x="20505" y="85038"/>
                  <a:pt x="20505" y="85038"/>
                </a:cubicBezTo>
                <a:cubicBezTo>
                  <a:pt x="20505" y="91655"/>
                  <a:pt x="20505" y="91655"/>
                  <a:pt x="20505" y="91655"/>
                </a:cubicBezTo>
                <a:cubicBezTo>
                  <a:pt x="20505" y="119055"/>
                  <a:pt x="20505" y="119055"/>
                  <a:pt x="20505" y="119055"/>
                </a:cubicBezTo>
                <a:cubicBezTo>
                  <a:pt x="20505" y="120000"/>
                  <a:pt x="20505" y="120000"/>
                  <a:pt x="20505" y="120000"/>
                </a:cubicBezTo>
                <a:cubicBezTo>
                  <a:pt x="37972" y="120000"/>
                  <a:pt x="37972" y="120000"/>
                  <a:pt x="37972" y="120000"/>
                </a:cubicBezTo>
                <a:cubicBezTo>
                  <a:pt x="47850" y="120000"/>
                  <a:pt x="47850" y="120000"/>
                  <a:pt x="47850" y="120000"/>
                </a:cubicBezTo>
                <a:cubicBezTo>
                  <a:pt x="48605" y="120000"/>
                  <a:pt x="48605" y="120000"/>
                  <a:pt x="48605" y="120000"/>
                </a:cubicBezTo>
                <a:cubicBezTo>
                  <a:pt x="48605" y="120000"/>
                  <a:pt x="48605" y="120000"/>
                  <a:pt x="48605" y="120000"/>
                </a:cubicBezTo>
                <a:cubicBezTo>
                  <a:pt x="51644" y="119055"/>
                  <a:pt x="53166" y="116222"/>
                  <a:pt x="51644" y="113383"/>
                </a:cubicBezTo>
                <a:cubicBezTo>
                  <a:pt x="51644" y="113383"/>
                  <a:pt x="49366" y="107716"/>
                  <a:pt x="49366" y="103938"/>
                </a:cubicBezTo>
                <a:cubicBezTo>
                  <a:pt x="49366" y="99211"/>
                  <a:pt x="53922" y="94488"/>
                  <a:pt x="59238" y="94488"/>
                </a:cubicBezTo>
                <a:cubicBezTo>
                  <a:pt x="64555" y="94488"/>
                  <a:pt x="68355" y="98266"/>
                  <a:pt x="68355" y="103938"/>
                </a:cubicBezTo>
                <a:cubicBezTo>
                  <a:pt x="68355" y="106772"/>
                  <a:pt x="65316" y="112438"/>
                  <a:pt x="65316" y="112438"/>
                </a:cubicBezTo>
                <a:cubicBezTo>
                  <a:pt x="63800" y="116222"/>
                  <a:pt x="66833" y="119055"/>
                  <a:pt x="69872" y="120000"/>
                </a:cubicBezTo>
                <a:cubicBezTo>
                  <a:pt x="69872" y="120000"/>
                  <a:pt x="69872" y="120000"/>
                  <a:pt x="69872" y="120000"/>
                </a:cubicBezTo>
                <a:cubicBezTo>
                  <a:pt x="69872" y="120000"/>
                  <a:pt x="69872" y="120000"/>
                  <a:pt x="69872" y="119055"/>
                </a:cubicBezTo>
                <a:cubicBezTo>
                  <a:pt x="69872" y="120000"/>
                  <a:pt x="69872" y="120000"/>
                  <a:pt x="69872" y="120000"/>
                </a:cubicBezTo>
                <a:cubicBezTo>
                  <a:pt x="69872" y="119055"/>
                  <a:pt x="69872" y="119055"/>
                  <a:pt x="69872" y="119055"/>
                </a:cubicBezTo>
                <a:cubicBezTo>
                  <a:pt x="69872" y="119055"/>
                  <a:pt x="69872" y="120000"/>
                  <a:pt x="70633" y="120000"/>
                </a:cubicBezTo>
                <a:cubicBezTo>
                  <a:pt x="94177" y="120000"/>
                  <a:pt x="94177" y="120000"/>
                  <a:pt x="94177" y="120000"/>
                </a:cubicBezTo>
                <a:cubicBezTo>
                  <a:pt x="94177" y="119055"/>
                  <a:pt x="94177" y="119055"/>
                  <a:pt x="94177" y="119055"/>
                </a:cubicBezTo>
                <a:cubicBezTo>
                  <a:pt x="99494" y="119055"/>
                  <a:pt x="99494" y="119055"/>
                  <a:pt x="99494" y="119055"/>
                </a:cubicBezTo>
                <a:cubicBezTo>
                  <a:pt x="99494" y="119055"/>
                  <a:pt x="99494" y="119055"/>
                  <a:pt x="99494" y="119055"/>
                </a:cubicBezTo>
                <a:cubicBezTo>
                  <a:pt x="99494" y="88816"/>
                  <a:pt x="99494" y="88816"/>
                  <a:pt x="99494" y="88816"/>
                </a:cubicBezTo>
                <a:cubicBezTo>
                  <a:pt x="99494" y="85038"/>
                  <a:pt x="99494" y="85038"/>
                  <a:pt x="99494" y="85038"/>
                </a:cubicBezTo>
                <a:cubicBezTo>
                  <a:pt x="99494" y="85038"/>
                  <a:pt x="99494" y="85038"/>
                  <a:pt x="99494" y="85038"/>
                </a:cubicBezTo>
                <a:cubicBezTo>
                  <a:pt x="99494" y="85038"/>
                  <a:pt x="99494" y="85038"/>
                  <a:pt x="99494" y="85038"/>
                </a:cubicBezTo>
                <a:cubicBezTo>
                  <a:pt x="99494" y="85038"/>
                  <a:pt x="99494" y="85038"/>
                  <a:pt x="99494" y="85038"/>
                </a:cubicBezTo>
                <a:cubicBezTo>
                  <a:pt x="100255" y="81261"/>
                  <a:pt x="102533" y="79372"/>
                  <a:pt x="104811" y="81261"/>
                </a:cubicBezTo>
                <a:cubicBezTo>
                  <a:pt x="104811" y="81261"/>
                  <a:pt x="109366" y="84094"/>
                  <a:pt x="111644" y="84094"/>
                </a:cubicBezTo>
                <a:cubicBezTo>
                  <a:pt x="116200" y="84094"/>
                  <a:pt x="120000" y="78427"/>
                  <a:pt x="120000" y="72755"/>
                </a:cubicBezTo>
                <a:cubicBezTo>
                  <a:pt x="120000" y="66144"/>
                  <a:pt x="116200" y="61416"/>
                  <a:pt x="111644" y="61416"/>
                </a:cubicBezTo>
                <a:close/>
              </a:path>
            </a:pathLst>
          </a:custGeom>
          <a:solidFill>
            <a:srgbClr val="D9D9D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69" name="Google Shape;169;p25"/>
          <p:cNvSpPr txBox="1"/>
          <p:nvPr/>
        </p:nvSpPr>
        <p:spPr>
          <a:xfrm>
            <a:off x="4312000" y="909267"/>
            <a:ext cx="15759900" cy="2011200"/>
          </a:xfrm>
          <a:prstGeom prst="rect">
            <a:avLst/>
          </a:prstGeom>
          <a:noFill/>
          <a:ln>
            <a:noFill/>
          </a:ln>
          <a:effectLst>
            <a:outerShdw blurRad="57150" dist="19050" dir="5400000" algn="bl" rotWithShape="0">
              <a:srgbClr val="000000">
                <a:alpha val="50000"/>
              </a:srgbClr>
            </a:outerShdw>
          </a:effectLst>
        </p:spPr>
        <p:txBody>
          <a:bodyPr spcFirstLastPara="1" wrap="square" lIns="243800" tIns="243800" rIns="243800" bIns="243800" anchor="t" anchorCtr="0">
            <a:noAutofit/>
          </a:bodyPr>
          <a:lstStyle/>
          <a:p>
            <a:pPr marL="0" lvl="0" indent="0" algn="ctr" rtl="0">
              <a:spcBef>
                <a:spcPts val="0"/>
              </a:spcBef>
              <a:spcAft>
                <a:spcPts val="0"/>
              </a:spcAft>
              <a:buNone/>
            </a:pPr>
            <a:r>
              <a:rPr lang="en-US" sz="9600" b="1">
                <a:solidFill>
                  <a:srgbClr val="FFFFFF"/>
                </a:solidFill>
                <a:latin typeface="Helvetica Neue"/>
                <a:ea typeface="Helvetica Neue"/>
                <a:cs typeface="Helvetica Neue"/>
                <a:sym typeface="Helvetica Neue"/>
              </a:rPr>
              <a:t>SUPPORT STRATEGIES</a:t>
            </a:r>
            <a:endParaRPr sz="9600" b="1">
              <a:solidFill>
                <a:srgbClr val="FFFFFF"/>
              </a:solidFill>
              <a:latin typeface="Helvetica Neue"/>
              <a:ea typeface="Helvetica Neue"/>
              <a:cs typeface="Helvetica Neue"/>
              <a:sym typeface="Helvetica Neue"/>
            </a:endParaRPr>
          </a:p>
        </p:txBody>
      </p:sp>
      <p:sp>
        <p:nvSpPr>
          <p:cNvPr id="170" name="Google Shape;170;p25"/>
          <p:cNvSpPr/>
          <p:nvPr/>
        </p:nvSpPr>
        <p:spPr>
          <a:xfrm>
            <a:off x="4857528" y="2239283"/>
            <a:ext cx="4991100" cy="3909900"/>
          </a:xfrm>
          <a:custGeom>
            <a:avLst/>
            <a:gdLst/>
            <a:ahLst/>
            <a:cxnLst/>
            <a:rect l="l" t="t" r="r" b="b"/>
            <a:pathLst>
              <a:path w="120000" h="120000" extrusionOk="0">
                <a:moveTo>
                  <a:pt x="109438" y="46533"/>
                </a:moveTo>
                <a:cubicBezTo>
                  <a:pt x="106561" y="46533"/>
                  <a:pt x="100800" y="50205"/>
                  <a:pt x="100800" y="50205"/>
                </a:cubicBezTo>
                <a:cubicBezTo>
                  <a:pt x="96961" y="52655"/>
                  <a:pt x="95038" y="50205"/>
                  <a:pt x="94077" y="45305"/>
                </a:cubicBezTo>
                <a:cubicBezTo>
                  <a:pt x="94077" y="45305"/>
                  <a:pt x="94077" y="45305"/>
                  <a:pt x="94077" y="45305"/>
                </a:cubicBezTo>
                <a:cubicBezTo>
                  <a:pt x="94077" y="45305"/>
                  <a:pt x="94077" y="45305"/>
                  <a:pt x="94077" y="45305"/>
                </a:cubicBezTo>
                <a:cubicBezTo>
                  <a:pt x="94077" y="45305"/>
                  <a:pt x="94077" y="45305"/>
                  <a:pt x="94077" y="44083"/>
                </a:cubicBezTo>
                <a:cubicBezTo>
                  <a:pt x="94077" y="0"/>
                  <a:pt x="94077" y="0"/>
                  <a:pt x="94077" y="0"/>
                </a:cubicBezTo>
                <a:cubicBezTo>
                  <a:pt x="94077" y="0"/>
                  <a:pt x="87361" y="0"/>
                  <a:pt x="87361" y="0"/>
                </a:cubicBezTo>
                <a:cubicBezTo>
                  <a:pt x="73922" y="0"/>
                  <a:pt x="73922" y="0"/>
                  <a:pt x="73922" y="0"/>
                </a:cubicBezTo>
                <a:cubicBezTo>
                  <a:pt x="73922" y="0"/>
                  <a:pt x="73922" y="0"/>
                  <a:pt x="73922" y="0"/>
                </a:cubicBezTo>
                <a:cubicBezTo>
                  <a:pt x="59522" y="0"/>
                  <a:pt x="59522" y="0"/>
                  <a:pt x="59522" y="0"/>
                </a:cubicBezTo>
                <a:cubicBezTo>
                  <a:pt x="59522" y="0"/>
                  <a:pt x="37438" y="0"/>
                  <a:pt x="33600" y="0"/>
                </a:cubicBezTo>
                <a:cubicBezTo>
                  <a:pt x="33600" y="0"/>
                  <a:pt x="33600" y="0"/>
                  <a:pt x="33600" y="0"/>
                </a:cubicBezTo>
                <a:cubicBezTo>
                  <a:pt x="33600" y="0"/>
                  <a:pt x="33600" y="0"/>
                  <a:pt x="33600" y="0"/>
                </a:cubicBezTo>
                <a:cubicBezTo>
                  <a:pt x="32638" y="0"/>
                  <a:pt x="32638" y="0"/>
                  <a:pt x="32638" y="0"/>
                </a:cubicBezTo>
                <a:cubicBezTo>
                  <a:pt x="5761" y="0"/>
                  <a:pt x="5761" y="0"/>
                  <a:pt x="5761" y="0"/>
                </a:cubicBezTo>
                <a:cubicBezTo>
                  <a:pt x="3838" y="0"/>
                  <a:pt x="0" y="0"/>
                  <a:pt x="0" y="0"/>
                </a:cubicBezTo>
                <a:cubicBezTo>
                  <a:pt x="0" y="44083"/>
                  <a:pt x="0" y="44083"/>
                  <a:pt x="0" y="44083"/>
                </a:cubicBezTo>
                <a:cubicBezTo>
                  <a:pt x="0" y="45305"/>
                  <a:pt x="0" y="45305"/>
                  <a:pt x="0" y="45305"/>
                </a:cubicBezTo>
                <a:cubicBezTo>
                  <a:pt x="0" y="45305"/>
                  <a:pt x="0" y="45305"/>
                  <a:pt x="0" y="45305"/>
                </a:cubicBezTo>
                <a:cubicBezTo>
                  <a:pt x="0" y="45305"/>
                  <a:pt x="0" y="45305"/>
                  <a:pt x="0" y="45305"/>
                </a:cubicBezTo>
                <a:cubicBezTo>
                  <a:pt x="0" y="50205"/>
                  <a:pt x="2877" y="52655"/>
                  <a:pt x="6722" y="50205"/>
                </a:cubicBezTo>
                <a:cubicBezTo>
                  <a:pt x="6722" y="50205"/>
                  <a:pt x="12477" y="46533"/>
                  <a:pt x="15361" y="46533"/>
                </a:cubicBezTo>
                <a:cubicBezTo>
                  <a:pt x="21122" y="46533"/>
                  <a:pt x="25922" y="53877"/>
                  <a:pt x="25922" y="61222"/>
                </a:cubicBezTo>
                <a:cubicBezTo>
                  <a:pt x="25922" y="69794"/>
                  <a:pt x="21122" y="75916"/>
                  <a:pt x="15361" y="75916"/>
                </a:cubicBezTo>
                <a:cubicBezTo>
                  <a:pt x="12477" y="75916"/>
                  <a:pt x="6722" y="72244"/>
                  <a:pt x="6722" y="72244"/>
                </a:cubicBezTo>
                <a:cubicBezTo>
                  <a:pt x="2877" y="71022"/>
                  <a:pt x="0" y="72244"/>
                  <a:pt x="0" y="78366"/>
                </a:cubicBezTo>
                <a:cubicBezTo>
                  <a:pt x="0" y="78366"/>
                  <a:pt x="0" y="78366"/>
                  <a:pt x="0" y="78366"/>
                </a:cubicBezTo>
                <a:cubicBezTo>
                  <a:pt x="0" y="78366"/>
                  <a:pt x="0" y="78366"/>
                  <a:pt x="0" y="78366"/>
                </a:cubicBezTo>
                <a:cubicBezTo>
                  <a:pt x="0" y="120000"/>
                  <a:pt x="0" y="120000"/>
                  <a:pt x="0" y="120000"/>
                </a:cubicBezTo>
                <a:cubicBezTo>
                  <a:pt x="0" y="120000"/>
                  <a:pt x="0" y="120000"/>
                  <a:pt x="0" y="120000"/>
                </a:cubicBezTo>
                <a:cubicBezTo>
                  <a:pt x="0" y="120000"/>
                  <a:pt x="0" y="120000"/>
                  <a:pt x="0" y="120000"/>
                </a:cubicBezTo>
                <a:cubicBezTo>
                  <a:pt x="20161" y="120000"/>
                  <a:pt x="20161" y="120000"/>
                  <a:pt x="20161" y="120000"/>
                </a:cubicBezTo>
                <a:cubicBezTo>
                  <a:pt x="20161" y="120000"/>
                  <a:pt x="20161" y="120000"/>
                  <a:pt x="20161" y="120000"/>
                </a:cubicBezTo>
                <a:cubicBezTo>
                  <a:pt x="32638" y="120000"/>
                  <a:pt x="32638" y="120000"/>
                  <a:pt x="32638" y="120000"/>
                </a:cubicBezTo>
                <a:cubicBezTo>
                  <a:pt x="32638" y="120000"/>
                  <a:pt x="32638" y="120000"/>
                  <a:pt x="32638" y="120000"/>
                </a:cubicBezTo>
                <a:cubicBezTo>
                  <a:pt x="32638" y="120000"/>
                  <a:pt x="32638" y="120000"/>
                  <a:pt x="33600" y="120000"/>
                </a:cubicBezTo>
                <a:cubicBezTo>
                  <a:pt x="37438" y="120000"/>
                  <a:pt x="38400" y="116327"/>
                  <a:pt x="37438" y="111427"/>
                </a:cubicBezTo>
                <a:cubicBezTo>
                  <a:pt x="37438" y="111427"/>
                  <a:pt x="34561" y="104083"/>
                  <a:pt x="34561" y="100405"/>
                </a:cubicBezTo>
                <a:cubicBezTo>
                  <a:pt x="34561" y="93061"/>
                  <a:pt x="39361" y="86938"/>
                  <a:pt x="46077" y="86938"/>
                </a:cubicBezTo>
                <a:cubicBezTo>
                  <a:pt x="51838" y="86938"/>
                  <a:pt x="57600" y="93061"/>
                  <a:pt x="57600" y="100405"/>
                </a:cubicBezTo>
                <a:cubicBezTo>
                  <a:pt x="57600" y="104083"/>
                  <a:pt x="54722" y="111427"/>
                  <a:pt x="54722" y="111427"/>
                </a:cubicBezTo>
                <a:cubicBezTo>
                  <a:pt x="52800" y="116327"/>
                  <a:pt x="54722" y="120000"/>
                  <a:pt x="58561" y="120000"/>
                </a:cubicBezTo>
                <a:cubicBezTo>
                  <a:pt x="58561" y="120000"/>
                  <a:pt x="58561" y="120000"/>
                  <a:pt x="58561" y="120000"/>
                </a:cubicBezTo>
                <a:cubicBezTo>
                  <a:pt x="58561" y="120000"/>
                  <a:pt x="58561" y="120000"/>
                  <a:pt x="58561" y="120000"/>
                </a:cubicBezTo>
                <a:cubicBezTo>
                  <a:pt x="58561" y="120000"/>
                  <a:pt x="58561" y="120000"/>
                  <a:pt x="58561" y="120000"/>
                </a:cubicBezTo>
                <a:cubicBezTo>
                  <a:pt x="58561" y="120000"/>
                  <a:pt x="58561" y="120000"/>
                  <a:pt x="58561" y="120000"/>
                </a:cubicBezTo>
                <a:cubicBezTo>
                  <a:pt x="58561" y="120000"/>
                  <a:pt x="58561" y="120000"/>
                  <a:pt x="59522" y="120000"/>
                </a:cubicBezTo>
                <a:cubicBezTo>
                  <a:pt x="88322" y="120000"/>
                  <a:pt x="88322" y="120000"/>
                  <a:pt x="88322" y="120000"/>
                </a:cubicBezTo>
                <a:cubicBezTo>
                  <a:pt x="88322" y="120000"/>
                  <a:pt x="88322" y="120000"/>
                  <a:pt x="88322" y="120000"/>
                </a:cubicBezTo>
                <a:cubicBezTo>
                  <a:pt x="94077" y="120000"/>
                  <a:pt x="94077" y="120000"/>
                  <a:pt x="94077" y="120000"/>
                </a:cubicBezTo>
                <a:cubicBezTo>
                  <a:pt x="94077" y="78366"/>
                  <a:pt x="94077" y="78366"/>
                  <a:pt x="94077" y="78366"/>
                </a:cubicBezTo>
                <a:cubicBezTo>
                  <a:pt x="94077" y="78366"/>
                  <a:pt x="94077" y="78366"/>
                  <a:pt x="94077" y="78366"/>
                </a:cubicBezTo>
                <a:cubicBezTo>
                  <a:pt x="94077" y="78366"/>
                  <a:pt x="94077" y="78366"/>
                  <a:pt x="94077" y="78366"/>
                </a:cubicBezTo>
                <a:cubicBezTo>
                  <a:pt x="94077" y="72244"/>
                  <a:pt x="96961" y="71022"/>
                  <a:pt x="100800" y="72244"/>
                </a:cubicBezTo>
                <a:cubicBezTo>
                  <a:pt x="100800" y="72244"/>
                  <a:pt x="106561" y="75916"/>
                  <a:pt x="109438" y="75916"/>
                </a:cubicBezTo>
                <a:cubicBezTo>
                  <a:pt x="115200" y="75916"/>
                  <a:pt x="120000" y="69794"/>
                  <a:pt x="120000" y="61222"/>
                </a:cubicBezTo>
                <a:cubicBezTo>
                  <a:pt x="120000" y="53877"/>
                  <a:pt x="115200" y="46533"/>
                  <a:pt x="109438" y="46533"/>
                </a:cubicBezTo>
                <a:close/>
              </a:path>
            </a:pathLst>
          </a:custGeom>
          <a:solidFill>
            <a:srgbClr val="777777">
              <a:alpha val="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grpSp>
        <p:nvGrpSpPr>
          <p:cNvPr id="171" name="Google Shape;171;p25"/>
          <p:cNvGrpSpPr/>
          <p:nvPr/>
        </p:nvGrpSpPr>
        <p:grpSpPr>
          <a:xfrm rot="400381">
            <a:off x="15545355" y="4903102"/>
            <a:ext cx="5026071" cy="3909800"/>
            <a:chOff x="0" y="0"/>
            <a:chExt cx="5026200" cy="3909900"/>
          </a:xfrm>
        </p:grpSpPr>
        <p:sp>
          <p:nvSpPr>
            <p:cNvPr id="172" name="Google Shape;172;p25"/>
            <p:cNvSpPr/>
            <p:nvPr/>
          </p:nvSpPr>
          <p:spPr>
            <a:xfrm>
              <a:off x="0" y="0"/>
              <a:ext cx="5026200" cy="3909900"/>
            </a:xfrm>
            <a:custGeom>
              <a:avLst/>
              <a:gdLst/>
              <a:ahLst/>
              <a:cxnLst/>
              <a:rect l="l" t="t" r="r" b="b"/>
              <a:pathLst>
                <a:path w="120000" h="120000" extrusionOk="0">
                  <a:moveTo>
                    <a:pt x="10477" y="46533"/>
                  </a:moveTo>
                  <a:cubicBezTo>
                    <a:pt x="13333" y="46533"/>
                    <a:pt x="19050" y="50205"/>
                    <a:pt x="19050" y="50205"/>
                  </a:cubicBezTo>
                  <a:cubicBezTo>
                    <a:pt x="22855" y="52655"/>
                    <a:pt x="25716" y="50205"/>
                    <a:pt x="25716" y="45305"/>
                  </a:cubicBezTo>
                  <a:cubicBezTo>
                    <a:pt x="25716" y="45305"/>
                    <a:pt x="25716" y="45305"/>
                    <a:pt x="25716" y="45305"/>
                  </a:cubicBezTo>
                  <a:cubicBezTo>
                    <a:pt x="25716" y="45305"/>
                    <a:pt x="25716" y="45305"/>
                    <a:pt x="25716" y="45305"/>
                  </a:cubicBezTo>
                  <a:cubicBezTo>
                    <a:pt x="25716" y="45305"/>
                    <a:pt x="25716" y="45305"/>
                    <a:pt x="25716" y="44083"/>
                  </a:cubicBezTo>
                  <a:cubicBezTo>
                    <a:pt x="25716" y="0"/>
                    <a:pt x="25716" y="0"/>
                    <a:pt x="25716" y="0"/>
                  </a:cubicBezTo>
                  <a:cubicBezTo>
                    <a:pt x="26666" y="0"/>
                    <a:pt x="32383" y="0"/>
                    <a:pt x="33333" y="0"/>
                  </a:cubicBezTo>
                  <a:cubicBezTo>
                    <a:pt x="46666" y="0"/>
                    <a:pt x="46666" y="0"/>
                    <a:pt x="46666" y="0"/>
                  </a:cubicBezTo>
                  <a:cubicBezTo>
                    <a:pt x="46666" y="0"/>
                    <a:pt x="46666" y="0"/>
                    <a:pt x="46666" y="0"/>
                  </a:cubicBezTo>
                  <a:cubicBezTo>
                    <a:pt x="60950" y="0"/>
                    <a:pt x="60950" y="0"/>
                    <a:pt x="60950" y="0"/>
                  </a:cubicBezTo>
                  <a:cubicBezTo>
                    <a:pt x="60950" y="0"/>
                    <a:pt x="81905" y="0"/>
                    <a:pt x="86666" y="0"/>
                  </a:cubicBezTo>
                  <a:cubicBezTo>
                    <a:pt x="86666" y="0"/>
                    <a:pt x="86666" y="0"/>
                    <a:pt x="86666" y="0"/>
                  </a:cubicBezTo>
                  <a:cubicBezTo>
                    <a:pt x="86666" y="0"/>
                    <a:pt x="86666" y="0"/>
                    <a:pt x="86666" y="0"/>
                  </a:cubicBezTo>
                  <a:cubicBezTo>
                    <a:pt x="86666" y="0"/>
                    <a:pt x="87616" y="0"/>
                    <a:pt x="87616" y="0"/>
                  </a:cubicBezTo>
                  <a:cubicBezTo>
                    <a:pt x="114283" y="0"/>
                    <a:pt x="114283" y="0"/>
                    <a:pt x="114283" y="0"/>
                  </a:cubicBezTo>
                  <a:cubicBezTo>
                    <a:pt x="116188" y="0"/>
                    <a:pt x="119050" y="0"/>
                    <a:pt x="120000" y="0"/>
                  </a:cubicBezTo>
                  <a:cubicBezTo>
                    <a:pt x="120000" y="44083"/>
                    <a:pt x="120000" y="44083"/>
                    <a:pt x="120000" y="44083"/>
                  </a:cubicBezTo>
                  <a:cubicBezTo>
                    <a:pt x="120000" y="45305"/>
                    <a:pt x="120000" y="45305"/>
                    <a:pt x="120000" y="45305"/>
                  </a:cubicBezTo>
                  <a:cubicBezTo>
                    <a:pt x="120000" y="45305"/>
                    <a:pt x="120000" y="45305"/>
                    <a:pt x="120000" y="45305"/>
                  </a:cubicBezTo>
                  <a:cubicBezTo>
                    <a:pt x="120000" y="45305"/>
                    <a:pt x="120000" y="45305"/>
                    <a:pt x="120000" y="45305"/>
                  </a:cubicBezTo>
                  <a:cubicBezTo>
                    <a:pt x="119050" y="50205"/>
                    <a:pt x="116188" y="52655"/>
                    <a:pt x="113333" y="50205"/>
                  </a:cubicBezTo>
                  <a:cubicBezTo>
                    <a:pt x="113333" y="50205"/>
                    <a:pt x="107616" y="46533"/>
                    <a:pt x="104761" y="46533"/>
                  </a:cubicBezTo>
                  <a:cubicBezTo>
                    <a:pt x="99050" y="46533"/>
                    <a:pt x="94283" y="53877"/>
                    <a:pt x="94283" y="61222"/>
                  </a:cubicBezTo>
                  <a:cubicBezTo>
                    <a:pt x="94283" y="69794"/>
                    <a:pt x="99050" y="75916"/>
                    <a:pt x="104761" y="75916"/>
                  </a:cubicBezTo>
                  <a:cubicBezTo>
                    <a:pt x="107616" y="75916"/>
                    <a:pt x="113333" y="72244"/>
                    <a:pt x="113333" y="72244"/>
                  </a:cubicBezTo>
                  <a:cubicBezTo>
                    <a:pt x="116188" y="71022"/>
                    <a:pt x="119050" y="73466"/>
                    <a:pt x="120000" y="78366"/>
                  </a:cubicBezTo>
                  <a:cubicBezTo>
                    <a:pt x="120000" y="78366"/>
                    <a:pt x="120000" y="78366"/>
                    <a:pt x="120000" y="78366"/>
                  </a:cubicBezTo>
                  <a:cubicBezTo>
                    <a:pt x="120000" y="78366"/>
                    <a:pt x="120000" y="78366"/>
                    <a:pt x="120000" y="78366"/>
                  </a:cubicBezTo>
                  <a:cubicBezTo>
                    <a:pt x="120000" y="120000"/>
                    <a:pt x="120000" y="120000"/>
                    <a:pt x="120000" y="120000"/>
                  </a:cubicBezTo>
                  <a:cubicBezTo>
                    <a:pt x="120000" y="120000"/>
                    <a:pt x="120000" y="120000"/>
                    <a:pt x="120000" y="120000"/>
                  </a:cubicBezTo>
                  <a:cubicBezTo>
                    <a:pt x="120000" y="120000"/>
                    <a:pt x="120000" y="120000"/>
                    <a:pt x="120000" y="120000"/>
                  </a:cubicBezTo>
                  <a:cubicBezTo>
                    <a:pt x="99050" y="120000"/>
                    <a:pt x="99050" y="120000"/>
                    <a:pt x="99050" y="120000"/>
                  </a:cubicBezTo>
                  <a:cubicBezTo>
                    <a:pt x="99050" y="120000"/>
                    <a:pt x="99050" y="120000"/>
                    <a:pt x="99050" y="120000"/>
                  </a:cubicBezTo>
                  <a:cubicBezTo>
                    <a:pt x="87616" y="120000"/>
                    <a:pt x="87616" y="120000"/>
                    <a:pt x="87616" y="120000"/>
                  </a:cubicBezTo>
                  <a:cubicBezTo>
                    <a:pt x="86666" y="120000"/>
                    <a:pt x="86666" y="120000"/>
                    <a:pt x="86666" y="120000"/>
                  </a:cubicBezTo>
                  <a:cubicBezTo>
                    <a:pt x="86666" y="120000"/>
                    <a:pt x="86666" y="120000"/>
                    <a:pt x="86666" y="120000"/>
                  </a:cubicBezTo>
                  <a:cubicBezTo>
                    <a:pt x="82855" y="120000"/>
                    <a:pt x="80950" y="116327"/>
                    <a:pt x="82855" y="111427"/>
                  </a:cubicBezTo>
                  <a:cubicBezTo>
                    <a:pt x="82855" y="111427"/>
                    <a:pt x="85716" y="104083"/>
                    <a:pt x="85716" y="100405"/>
                  </a:cubicBezTo>
                  <a:cubicBezTo>
                    <a:pt x="85716" y="93061"/>
                    <a:pt x="80000" y="88161"/>
                    <a:pt x="74283" y="88161"/>
                  </a:cubicBezTo>
                  <a:cubicBezTo>
                    <a:pt x="67616" y="88161"/>
                    <a:pt x="62855" y="93061"/>
                    <a:pt x="62855" y="100405"/>
                  </a:cubicBezTo>
                  <a:cubicBezTo>
                    <a:pt x="62855" y="104083"/>
                    <a:pt x="65716" y="111427"/>
                    <a:pt x="65716" y="111427"/>
                  </a:cubicBezTo>
                  <a:cubicBezTo>
                    <a:pt x="66666" y="116327"/>
                    <a:pt x="65716" y="120000"/>
                    <a:pt x="61905" y="120000"/>
                  </a:cubicBezTo>
                  <a:cubicBezTo>
                    <a:pt x="61905" y="120000"/>
                    <a:pt x="60950" y="120000"/>
                    <a:pt x="60950" y="120000"/>
                  </a:cubicBezTo>
                  <a:cubicBezTo>
                    <a:pt x="61905" y="120000"/>
                    <a:pt x="61905" y="120000"/>
                    <a:pt x="61905" y="120000"/>
                  </a:cubicBezTo>
                  <a:cubicBezTo>
                    <a:pt x="61905" y="120000"/>
                    <a:pt x="61905" y="120000"/>
                    <a:pt x="61905" y="120000"/>
                  </a:cubicBezTo>
                  <a:cubicBezTo>
                    <a:pt x="61905" y="120000"/>
                    <a:pt x="61905" y="120000"/>
                    <a:pt x="61905" y="120000"/>
                  </a:cubicBezTo>
                  <a:cubicBezTo>
                    <a:pt x="61905" y="120000"/>
                    <a:pt x="60950" y="120000"/>
                    <a:pt x="60950" y="120000"/>
                  </a:cubicBezTo>
                  <a:cubicBezTo>
                    <a:pt x="32383" y="120000"/>
                    <a:pt x="32383" y="120000"/>
                    <a:pt x="32383" y="120000"/>
                  </a:cubicBezTo>
                  <a:cubicBezTo>
                    <a:pt x="32383" y="120000"/>
                    <a:pt x="32383" y="120000"/>
                    <a:pt x="32383" y="120000"/>
                  </a:cubicBezTo>
                  <a:cubicBezTo>
                    <a:pt x="25716" y="120000"/>
                    <a:pt x="25716" y="120000"/>
                    <a:pt x="25716" y="120000"/>
                  </a:cubicBezTo>
                  <a:cubicBezTo>
                    <a:pt x="25716" y="78366"/>
                    <a:pt x="25716" y="78366"/>
                    <a:pt x="25716" y="78366"/>
                  </a:cubicBezTo>
                  <a:cubicBezTo>
                    <a:pt x="25716" y="78366"/>
                    <a:pt x="25716" y="78366"/>
                    <a:pt x="25716" y="78366"/>
                  </a:cubicBezTo>
                  <a:cubicBezTo>
                    <a:pt x="25716" y="78366"/>
                    <a:pt x="25716" y="78366"/>
                    <a:pt x="25716" y="78366"/>
                  </a:cubicBezTo>
                  <a:cubicBezTo>
                    <a:pt x="25716" y="73466"/>
                    <a:pt x="22855" y="71022"/>
                    <a:pt x="19050" y="72244"/>
                  </a:cubicBezTo>
                  <a:cubicBezTo>
                    <a:pt x="19050" y="72244"/>
                    <a:pt x="13333" y="75916"/>
                    <a:pt x="10477" y="75916"/>
                  </a:cubicBezTo>
                  <a:cubicBezTo>
                    <a:pt x="4761" y="75916"/>
                    <a:pt x="0" y="69794"/>
                    <a:pt x="0" y="61222"/>
                  </a:cubicBezTo>
                  <a:cubicBezTo>
                    <a:pt x="0" y="53877"/>
                    <a:pt x="4761" y="46533"/>
                    <a:pt x="10477" y="46533"/>
                  </a:cubicBezTo>
                  <a:close/>
                </a:path>
              </a:pathLst>
            </a:custGeom>
            <a:solidFill>
              <a:srgbClr val="2E91A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73" name="Google Shape;173;p25"/>
            <p:cNvSpPr/>
            <p:nvPr/>
          </p:nvSpPr>
          <p:spPr>
            <a:xfrm>
              <a:off x="1180527" y="451746"/>
              <a:ext cx="2895300" cy="2150400"/>
            </a:xfrm>
            <a:prstGeom prst="rect">
              <a:avLst/>
            </a:prstGeom>
            <a:noFill/>
            <a:ln>
              <a:noFill/>
            </a:ln>
          </p:spPr>
          <p:txBody>
            <a:bodyPr spcFirstLastPara="1" wrap="square" lIns="71425" tIns="71425" rIns="71425" bIns="71425" anchor="ctr" anchorCtr="0">
              <a:noAutofit/>
            </a:bodyPr>
            <a:lstStyle/>
            <a:p>
              <a:pPr marL="0" lvl="0" indent="0" algn="ctr" rtl="0">
                <a:spcBef>
                  <a:spcPts val="0"/>
                </a:spcBef>
                <a:spcAft>
                  <a:spcPts val="0"/>
                </a:spcAft>
                <a:buClr>
                  <a:schemeClr val="lt1"/>
                </a:buClr>
                <a:buFont typeface="Arial"/>
                <a:buNone/>
              </a:pPr>
              <a:r>
                <a:rPr lang="en-US" sz="3600">
                  <a:solidFill>
                    <a:schemeClr val="lt1"/>
                  </a:solidFill>
                </a:rPr>
                <a:t>Schedule a Check-in with your SSM</a:t>
              </a:r>
              <a:endParaRPr sz="3600">
                <a:solidFill>
                  <a:srgbClr val="FFFFFF"/>
                </a:solidFill>
              </a:endParaRPr>
            </a:p>
          </p:txBody>
        </p:sp>
      </p:grpSp>
      <p:sp>
        <p:nvSpPr>
          <p:cNvPr id="174" name="Google Shape;174;p25"/>
          <p:cNvSpPr/>
          <p:nvPr/>
        </p:nvSpPr>
        <p:spPr>
          <a:xfrm>
            <a:off x="9912000" y="5163733"/>
            <a:ext cx="4560000" cy="4148700"/>
          </a:xfrm>
          <a:prstGeom prst="ellipse">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175" name="Google Shape;175;p25"/>
          <p:cNvSpPr/>
          <p:nvPr/>
        </p:nvSpPr>
        <p:spPr>
          <a:xfrm rot="1426117">
            <a:off x="949376" y="4041819"/>
            <a:ext cx="3717955" cy="4117962"/>
          </a:xfrm>
          <a:custGeom>
            <a:avLst/>
            <a:gdLst/>
            <a:ahLst/>
            <a:cxnLst/>
            <a:rect l="l" t="t" r="r" b="b"/>
            <a:pathLst>
              <a:path w="120000" h="120000" extrusionOk="0">
                <a:moveTo>
                  <a:pt x="48000" y="120000"/>
                </a:moveTo>
                <a:cubicBezTo>
                  <a:pt x="41277" y="120000"/>
                  <a:pt x="36477" y="116105"/>
                  <a:pt x="36477" y="110650"/>
                </a:cubicBezTo>
                <a:cubicBezTo>
                  <a:pt x="36477" y="108311"/>
                  <a:pt x="39361" y="103638"/>
                  <a:pt x="39361" y="103638"/>
                </a:cubicBezTo>
                <a:cubicBezTo>
                  <a:pt x="40322" y="102077"/>
                  <a:pt x="40322" y="101300"/>
                  <a:pt x="39361" y="100522"/>
                </a:cubicBezTo>
                <a:cubicBezTo>
                  <a:pt x="38400" y="99738"/>
                  <a:pt x="37438" y="98961"/>
                  <a:pt x="35522" y="98961"/>
                </a:cubicBezTo>
                <a:cubicBezTo>
                  <a:pt x="34561" y="98961"/>
                  <a:pt x="34561" y="98961"/>
                  <a:pt x="34561" y="98961"/>
                </a:cubicBezTo>
                <a:cubicBezTo>
                  <a:pt x="0" y="98961"/>
                  <a:pt x="0" y="98961"/>
                  <a:pt x="0" y="98961"/>
                </a:cubicBezTo>
                <a:cubicBezTo>
                  <a:pt x="0" y="98183"/>
                  <a:pt x="0" y="98183"/>
                  <a:pt x="0" y="98183"/>
                </a:cubicBezTo>
                <a:cubicBezTo>
                  <a:pt x="0" y="98183"/>
                  <a:pt x="0" y="95844"/>
                  <a:pt x="0" y="93505"/>
                </a:cubicBezTo>
                <a:cubicBezTo>
                  <a:pt x="0" y="70127"/>
                  <a:pt x="0" y="70127"/>
                  <a:pt x="0" y="70127"/>
                </a:cubicBezTo>
                <a:cubicBezTo>
                  <a:pt x="0" y="70127"/>
                  <a:pt x="0" y="70127"/>
                  <a:pt x="0" y="70127"/>
                </a:cubicBezTo>
                <a:cubicBezTo>
                  <a:pt x="0" y="70127"/>
                  <a:pt x="0" y="70127"/>
                  <a:pt x="0" y="70127"/>
                </a:cubicBezTo>
                <a:cubicBezTo>
                  <a:pt x="0" y="70127"/>
                  <a:pt x="0" y="70127"/>
                  <a:pt x="0" y="70127"/>
                </a:cubicBezTo>
                <a:cubicBezTo>
                  <a:pt x="0" y="70127"/>
                  <a:pt x="0" y="70127"/>
                  <a:pt x="0" y="70127"/>
                </a:cubicBezTo>
                <a:cubicBezTo>
                  <a:pt x="0" y="67794"/>
                  <a:pt x="1922" y="66233"/>
                  <a:pt x="3838" y="66233"/>
                </a:cubicBezTo>
                <a:cubicBezTo>
                  <a:pt x="4800" y="66233"/>
                  <a:pt x="5761" y="66233"/>
                  <a:pt x="6722" y="66233"/>
                </a:cubicBezTo>
                <a:cubicBezTo>
                  <a:pt x="6722" y="66233"/>
                  <a:pt x="12477" y="68572"/>
                  <a:pt x="15361" y="68572"/>
                </a:cubicBezTo>
                <a:cubicBezTo>
                  <a:pt x="21122" y="68572"/>
                  <a:pt x="25922" y="64677"/>
                  <a:pt x="25922" y="60000"/>
                </a:cubicBezTo>
                <a:cubicBezTo>
                  <a:pt x="25922" y="54544"/>
                  <a:pt x="21122" y="50650"/>
                  <a:pt x="15361" y="50650"/>
                </a:cubicBezTo>
                <a:cubicBezTo>
                  <a:pt x="12477" y="50650"/>
                  <a:pt x="6722" y="52988"/>
                  <a:pt x="6722" y="52988"/>
                </a:cubicBezTo>
                <a:cubicBezTo>
                  <a:pt x="5761" y="53766"/>
                  <a:pt x="4800" y="53766"/>
                  <a:pt x="3838" y="53766"/>
                </a:cubicBezTo>
                <a:cubicBezTo>
                  <a:pt x="1922" y="53766"/>
                  <a:pt x="0" y="52205"/>
                  <a:pt x="0" y="49088"/>
                </a:cubicBezTo>
                <a:cubicBezTo>
                  <a:pt x="0" y="38183"/>
                  <a:pt x="0" y="38183"/>
                  <a:pt x="0" y="38183"/>
                </a:cubicBezTo>
                <a:cubicBezTo>
                  <a:pt x="0" y="38183"/>
                  <a:pt x="0" y="38183"/>
                  <a:pt x="0" y="38183"/>
                </a:cubicBezTo>
                <a:cubicBezTo>
                  <a:pt x="0" y="21038"/>
                  <a:pt x="0" y="21038"/>
                  <a:pt x="0" y="21038"/>
                </a:cubicBezTo>
                <a:cubicBezTo>
                  <a:pt x="35522" y="21038"/>
                  <a:pt x="35522" y="21038"/>
                  <a:pt x="35522" y="21038"/>
                </a:cubicBezTo>
                <a:cubicBezTo>
                  <a:pt x="35522" y="21038"/>
                  <a:pt x="35522" y="21038"/>
                  <a:pt x="35522" y="21038"/>
                </a:cubicBezTo>
                <a:cubicBezTo>
                  <a:pt x="37438" y="21038"/>
                  <a:pt x="38400" y="20261"/>
                  <a:pt x="39361" y="19477"/>
                </a:cubicBezTo>
                <a:cubicBezTo>
                  <a:pt x="40322" y="18700"/>
                  <a:pt x="40322" y="17144"/>
                  <a:pt x="39361" y="16361"/>
                </a:cubicBezTo>
                <a:cubicBezTo>
                  <a:pt x="39361" y="15583"/>
                  <a:pt x="36477" y="10911"/>
                  <a:pt x="36477" y="8572"/>
                </a:cubicBezTo>
                <a:cubicBezTo>
                  <a:pt x="36477" y="3894"/>
                  <a:pt x="41277" y="0"/>
                  <a:pt x="48000" y="0"/>
                </a:cubicBezTo>
                <a:cubicBezTo>
                  <a:pt x="54722" y="0"/>
                  <a:pt x="60477" y="3894"/>
                  <a:pt x="60477" y="8572"/>
                </a:cubicBezTo>
                <a:cubicBezTo>
                  <a:pt x="60477" y="10911"/>
                  <a:pt x="57600" y="15583"/>
                  <a:pt x="57600" y="16361"/>
                </a:cubicBezTo>
                <a:cubicBezTo>
                  <a:pt x="56638" y="17144"/>
                  <a:pt x="56638" y="18700"/>
                  <a:pt x="56638" y="19477"/>
                </a:cubicBezTo>
                <a:cubicBezTo>
                  <a:pt x="57600" y="20261"/>
                  <a:pt x="59522" y="21038"/>
                  <a:pt x="60477" y="21038"/>
                </a:cubicBezTo>
                <a:cubicBezTo>
                  <a:pt x="60477" y="21038"/>
                  <a:pt x="60477" y="21038"/>
                  <a:pt x="60477" y="21038"/>
                </a:cubicBezTo>
                <a:cubicBezTo>
                  <a:pt x="61438" y="21038"/>
                  <a:pt x="61438" y="21038"/>
                  <a:pt x="61438" y="21038"/>
                </a:cubicBezTo>
                <a:cubicBezTo>
                  <a:pt x="61438" y="21038"/>
                  <a:pt x="61438" y="21038"/>
                  <a:pt x="61438" y="21038"/>
                </a:cubicBezTo>
                <a:cubicBezTo>
                  <a:pt x="61438" y="21038"/>
                  <a:pt x="61438" y="21038"/>
                  <a:pt x="61438" y="21038"/>
                </a:cubicBezTo>
                <a:cubicBezTo>
                  <a:pt x="61438" y="21038"/>
                  <a:pt x="61438" y="21038"/>
                  <a:pt x="61438" y="21038"/>
                </a:cubicBezTo>
                <a:cubicBezTo>
                  <a:pt x="94077" y="21038"/>
                  <a:pt x="94077" y="21038"/>
                  <a:pt x="94077" y="21038"/>
                </a:cubicBezTo>
                <a:cubicBezTo>
                  <a:pt x="94077" y="49872"/>
                  <a:pt x="94077" y="49872"/>
                  <a:pt x="94077" y="49872"/>
                </a:cubicBezTo>
                <a:cubicBezTo>
                  <a:pt x="95038" y="51427"/>
                  <a:pt x="96000" y="52988"/>
                  <a:pt x="97922" y="52988"/>
                </a:cubicBezTo>
                <a:cubicBezTo>
                  <a:pt x="98877" y="52988"/>
                  <a:pt x="99838" y="52988"/>
                  <a:pt x="100800" y="52205"/>
                </a:cubicBezTo>
                <a:cubicBezTo>
                  <a:pt x="100800" y="52205"/>
                  <a:pt x="106561" y="49872"/>
                  <a:pt x="109438" y="49872"/>
                </a:cubicBezTo>
                <a:cubicBezTo>
                  <a:pt x="115200" y="49872"/>
                  <a:pt x="120000" y="54544"/>
                  <a:pt x="120000" y="60000"/>
                </a:cubicBezTo>
                <a:cubicBezTo>
                  <a:pt x="120000" y="65455"/>
                  <a:pt x="115200" y="69350"/>
                  <a:pt x="109438" y="69350"/>
                </a:cubicBezTo>
                <a:cubicBezTo>
                  <a:pt x="106561" y="69350"/>
                  <a:pt x="100800" y="67794"/>
                  <a:pt x="100800" y="67011"/>
                </a:cubicBezTo>
                <a:cubicBezTo>
                  <a:pt x="99838" y="67011"/>
                  <a:pt x="98877" y="67011"/>
                  <a:pt x="97922" y="67011"/>
                </a:cubicBezTo>
                <a:cubicBezTo>
                  <a:pt x="96000" y="67011"/>
                  <a:pt x="95038" y="67794"/>
                  <a:pt x="94077" y="70127"/>
                </a:cubicBezTo>
                <a:cubicBezTo>
                  <a:pt x="94077" y="98961"/>
                  <a:pt x="94077" y="98961"/>
                  <a:pt x="94077" y="98961"/>
                </a:cubicBezTo>
                <a:cubicBezTo>
                  <a:pt x="61438" y="98961"/>
                  <a:pt x="61438" y="98961"/>
                  <a:pt x="61438" y="98961"/>
                </a:cubicBezTo>
                <a:cubicBezTo>
                  <a:pt x="61438" y="98961"/>
                  <a:pt x="61438" y="98961"/>
                  <a:pt x="61438" y="98961"/>
                </a:cubicBezTo>
                <a:cubicBezTo>
                  <a:pt x="61438" y="98961"/>
                  <a:pt x="61438" y="98961"/>
                  <a:pt x="61438" y="98961"/>
                </a:cubicBezTo>
                <a:cubicBezTo>
                  <a:pt x="59522" y="98961"/>
                  <a:pt x="57600" y="99738"/>
                  <a:pt x="57600" y="100522"/>
                </a:cubicBezTo>
                <a:cubicBezTo>
                  <a:pt x="56638" y="101300"/>
                  <a:pt x="56638" y="102077"/>
                  <a:pt x="57600" y="103638"/>
                </a:cubicBezTo>
                <a:cubicBezTo>
                  <a:pt x="57600" y="103638"/>
                  <a:pt x="60477" y="108311"/>
                  <a:pt x="60477" y="110650"/>
                </a:cubicBezTo>
                <a:cubicBezTo>
                  <a:pt x="60477" y="116105"/>
                  <a:pt x="54722" y="120000"/>
                  <a:pt x="48000" y="120000"/>
                </a:cubicBezTo>
                <a:close/>
              </a:path>
            </a:pathLst>
          </a:custGeom>
          <a:solidFill>
            <a:srgbClr val="2E91A3">
              <a:alpha val="8980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76" name="Google Shape;176;p25"/>
          <p:cNvSpPr/>
          <p:nvPr/>
        </p:nvSpPr>
        <p:spPr>
          <a:xfrm rot="-764202">
            <a:off x="16939395" y="10002791"/>
            <a:ext cx="3506585" cy="2834899"/>
          </a:xfrm>
          <a:custGeom>
            <a:avLst/>
            <a:gdLst/>
            <a:ahLst/>
            <a:cxnLst/>
            <a:rect l="l" t="t" r="r" b="b"/>
            <a:pathLst>
              <a:path w="120000" h="120000" extrusionOk="0">
                <a:moveTo>
                  <a:pt x="110477" y="44850"/>
                </a:moveTo>
                <a:cubicBezTo>
                  <a:pt x="106666" y="44850"/>
                  <a:pt x="100950" y="48483"/>
                  <a:pt x="100950" y="48483"/>
                </a:cubicBezTo>
                <a:cubicBezTo>
                  <a:pt x="98094" y="50911"/>
                  <a:pt x="95238" y="48483"/>
                  <a:pt x="94283" y="43638"/>
                </a:cubicBezTo>
                <a:cubicBezTo>
                  <a:pt x="94283" y="24244"/>
                  <a:pt x="94283" y="24244"/>
                  <a:pt x="94283" y="24244"/>
                </a:cubicBezTo>
                <a:cubicBezTo>
                  <a:pt x="94283" y="0"/>
                  <a:pt x="94283" y="0"/>
                  <a:pt x="94283" y="0"/>
                </a:cubicBezTo>
                <a:cubicBezTo>
                  <a:pt x="94283" y="0"/>
                  <a:pt x="94283" y="0"/>
                  <a:pt x="94283" y="0"/>
                </a:cubicBezTo>
                <a:cubicBezTo>
                  <a:pt x="61905" y="0"/>
                  <a:pt x="61905" y="0"/>
                  <a:pt x="61905" y="0"/>
                </a:cubicBezTo>
                <a:cubicBezTo>
                  <a:pt x="61905" y="0"/>
                  <a:pt x="60950" y="0"/>
                  <a:pt x="61905" y="0"/>
                </a:cubicBezTo>
                <a:cubicBezTo>
                  <a:pt x="61905" y="0"/>
                  <a:pt x="61905" y="0"/>
                  <a:pt x="61905" y="0"/>
                </a:cubicBezTo>
                <a:cubicBezTo>
                  <a:pt x="60950" y="0"/>
                  <a:pt x="60950" y="0"/>
                  <a:pt x="60950" y="0"/>
                </a:cubicBezTo>
                <a:cubicBezTo>
                  <a:pt x="60950" y="0"/>
                  <a:pt x="60950" y="0"/>
                  <a:pt x="61905" y="0"/>
                </a:cubicBezTo>
                <a:cubicBezTo>
                  <a:pt x="57144" y="0"/>
                  <a:pt x="55238" y="3638"/>
                  <a:pt x="57144" y="8483"/>
                </a:cubicBezTo>
                <a:cubicBezTo>
                  <a:pt x="57144" y="8483"/>
                  <a:pt x="60000" y="15755"/>
                  <a:pt x="60000" y="19394"/>
                </a:cubicBezTo>
                <a:cubicBezTo>
                  <a:pt x="60000" y="26666"/>
                  <a:pt x="55238" y="32727"/>
                  <a:pt x="48572" y="32727"/>
                </a:cubicBezTo>
                <a:cubicBezTo>
                  <a:pt x="41905" y="32727"/>
                  <a:pt x="38094" y="26666"/>
                  <a:pt x="38094" y="19394"/>
                </a:cubicBezTo>
                <a:cubicBezTo>
                  <a:pt x="38094" y="15755"/>
                  <a:pt x="40950" y="8483"/>
                  <a:pt x="40950" y="8483"/>
                </a:cubicBezTo>
                <a:cubicBezTo>
                  <a:pt x="42855" y="3638"/>
                  <a:pt x="40000" y="0"/>
                  <a:pt x="35238" y="0"/>
                </a:cubicBezTo>
                <a:cubicBezTo>
                  <a:pt x="35238" y="0"/>
                  <a:pt x="35238" y="0"/>
                  <a:pt x="35238" y="0"/>
                </a:cubicBezTo>
                <a:cubicBezTo>
                  <a:pt x="35238" y="0"/>
                  <a:pt x="35238" y="0"/>
                  <a:pt x="35238" y="0"/>
                </a:cubicBezTo>
                <a:cubicBezTo>
                  <a:pt x="0" y="0"/>
                  <a:pt x="0" y="0"/>
                  <a:pt x="0" y="0"/>
                </a:cubicBezTo>
                <a:cubicBezTo>
                  <a:pt x="0" y="0"/>
                  <a:pt x="0" y="8483"/>
                  <a:pt x="0" y="8483"/>
                </a:cubicBezTo>
                <a:cubicBezTo>
                  <a:pt x="0" y="26666"/>
                  <a:pt x="0" y="26666"/>
                  <a:pt x="0" y="26666"/>
                </a:cubicBezTo>
                <a:cubicBezTo>
                  <a:pt x="0" y="36361"/>
                  <a:pt x="0" y="36361"/>
                  <a:pt x="0" y="36361"/>
                </a:cubicBezTo>
                <a:cubicBezTo>
                  <a:pt x="0" y="42422"/>
                  <a:pt x="0" y="42422"/>
                  <a:pt x="0" y="42422"/>
                </a:cubicBezTo>
                <a:cubicBezTo>
                  <a:pt x="0" y="43638"/>
                  <a:pt x="0" y="43638"/>
                  <a:pt x="0" y="43638"/>
                </a:cubicBezTo>
                <a:cubicBezTo>
                  <a:pt x="0" y="44850"/>
                  <a:pt x="950" y="44850"/>
                  <a:pt x="950" y="46061"/>
                </a:cubicBezTo>
                <a:cubicBezTo>
                  <a:pt x="1905" y="49694"/>
                  <a:pt x="3811" y="50911"/>
                  <a:pt x="6666" y="48483"/>
                </a:cubicBezTo>
                <a:cubicBezTo>
                  <a:pt x="6666" y="48483"/>
                  <a:pt x="12383" y="44850"/>
                  <a:pt x="16188" y="44850"/>
                </a:cubicBezTo>
                <a:cubicBezTo>
                  <a:pt x="20000" y="44850"/>
                  <a:pt x="24761" y="49694"/>
                  <a:pt x="25716" y="55755"/>
                </a:cubicBezTo>
                <a:cubicBezTo>
                  <a:pt x="25716" y="55755"/>
                  <a:pt x="25716" y="55755"/>
                  <a:pt x="25716" y="55755"/>
                </a:cubicBezTo>
                <a:cubicBezTo>
                  <a:pt x="25716" y="55755"/>
                  <a:pt x="25716" y="56972"/>
                  <a:pt x="25716" y="56972"/>
                </a:cubicBezTo>
                <a:cubicBezTo>
                  <a:pt x="25716" y="56972"/>
                  <a:pt x="25716" y="56972"/>
                  <a:pt x="25716" y="56972"/>
                </a:cubicBezTo>
                <a:cubicBezTo>
                  <a:pt x="25716" y="58183"/>
                  <a:pt x="25716" y="58183"/>
                  <a:pt x="25716" y="58183"/>
                </a:cubicBezTo>
                <a:cubicBezTo>
                  <a:pt x="25716" y="59394"/>
                  <a:pt x="25716" y="59394"/>
                  <a:pt x="25716" y="59394"/>
                </a:cubicBezTo>
                <a:cubicBezTo>
                  <a:pt x="25716" y="60605"/>
                  <a:pt x="25716" y="60605"/>
                  <a:pt x="25716" y="61816"/>
                </a:cubicBezTo>
                <a:cubicBezTo>
                  <a:pt x="25716" y="61816"/>
                  <a:pt x="25716" y="61816"/>
                  <a:pt x="25716" y="61816"/>
                </a:cubicBezTo>
                <a:cubicBezTo>
                  <a:pt x="25716" y="63027"/>
                  <a:pt x="25716" y="63027"/>
                  <a:pt x="25716" y="63027"/>
                </a:cubicBezTo>
                <a:cubicBezTo>
                  <a:pt x="25716" y="63027"/>
                  <a:pt x="25716" y="64244"/>
                  <a:pt x="25716" y="64244"/>
                </a:cubicBezTo>
                <a:cubicBezTo>
                  <a:pt x="25716" y="64244"/>
                  <a:pt x="25716" y="64244"/>
                  <a:pt x="25716" y="64244"/>
                </a:cubicBezTo>
                <a:cubicBezTo>
                  <a:pt x="24761" y="70305"/>
                  <a:pt x="20000" y="75150"/>
                  <a:pt x="16188" y="75150"/>
                </a:cubicBezTo>
                <a:cubicBezTo>
                  <a:pt x="12383" y="75150"/>
                  <a:pt x="6666" y="70305"/>
                  <a:pt x="6666" y="70305"/>
                </a:cubicBezTo>
                <a:cubicBezTo>
                  <a:pt x="3811" y="69088"/>
                  <a:pt x="1905" y="70305"/>
                  <a:pt x="950" y="73938"/>
                </a:cubicBezTo>
                <a:cubicBezTo>
                  <a:pt x="950" y="73938"/>
                  <a:pt x="0" y="75150"/>
                  <a:pt x="0" y="76361"/>
                </a:cubicBezTo>
                <a:cubicBezTo>
                  <a:pt x="0" y="77577"/>
                  <a:pt x="0" y="77577"/>
                  <a:pt x="0" y="77577"/>
                </a:cubicBezTo>
                <a:cubicBezTo>
                  <a:pt x="0" y="90911"/>
                  <a:pt x="0" y="90911"/>
                  <a:pt x="0" y="90911"/>
                </a:cubicBezTo>
                <a:cubicBezTo>
                  <a:pt x="0" y="112727"/>
                  <a:pt x="0" y="112727"/>
                  <a:pt x="0" y="112727"/>
                </a:cubicBezTo>
                <a:cubicBezTo>
                  <a:pt x="0" y="115150"/>
                  <a:pt x="0" y="120000"/>
                  <a:pt x="0" y="120000"/>
                </a:cubicBezTo>
                <a:cubicBezTo>
                  <a:pt x="94283" y="120000"/>
                  <a:pt x="94283" y="120000"/>
                  <a:pt x="94283" y="120000"/>
                </a:cubicBezTo>
                <a:cubicBezTo>
                  <a:pt x="94283" y="117577"/>
                  <a:pt x="94283" y="117577"/>
                  <a:pt x="94283" y="117577"/>
                </a:cubicBezTo>
                <a:cubicBezTo>
                  <a:pt x="94283" y="93333"/>
                  <a:pt x="94283" y="93333"/>
                  <a:pt x="94283" y="93333"/>
                </a:cubicBezTo>
                <a:cubicBezTo>
                  <a:pt x="94283" y="87272"/>
                  <a:pt x="94283" y="87272"/>
                  <a:pt x="94283" y="87272"/>
                </a:cubicBezTo>
                <a:cubicBezTo>
                  <a:pt x="94283" y="78788"/>
                  <a:pt x="94283" y="78788"/>
                  <a:pt x="94283" y="78788"/>
                </a:cubicBezTo>
                <a:cubicBezTo>
                  <a:pt x="94283" y="76361"/>
                  <a:pt x="94283" y="76361"/>
                  <a:pt x="94283" y="76361"/>
                </a:cubicBezTo>
                <a:cubicBezTo>
                  <a:pt x="95238" y="71516"/>
                  <a:pt x="98094" y="69088"/>
                  <a:pt x="100950" y="71516"/>
                </a:cubicBezTo>
                <a:cubicBezTo>
                  <a:pt x="100950" y="71516"/>
                  <a:pt x="106666" y="75150"/>
                  <a:pt x="110477" y="75150"/>
                </a:cubicBezTo>
                <a:cubicBezTo>
                  <a:pt x="116188" y="75150"/>
                  <a:pt x="120000" y="67877"/>
                  <a:pt x="120000" y="59394"/>
                </a:cubicBezTo>
                <a:cubicBezTo>
                  <a:pt x="120000" y="52122"/>
                  <a:pt x="116188" y="44850"/>
                  <a:pt x="110477" y="44850"/>
                </a:cubicBezTo>
                <a:close/>
              </a:path>
            </a:pathLst>
          </a:custGeom>
          <a:solidFill>
            <a:srgbClr val="D9D9D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77" name="Google Shape;177;p25"/>
          <p:cNvSpPr/>
          <p:nvPr/>
        </p:nvSpPr>
        <p:spPr>
          <a:xfrm rot="492924">
            <a:off x="2079813" y="9176062"/>
            <a:ext cx="4559995" cy="3538196"/>
          </a:xfrm>
          <a:custGeom>
            <a:avLst/>
            <a:gdLst/>
            <a:ahLst/>
            <a:cxnLst/>
            <a:rect l="l" t="t" r="r" b="b"/>
            <a:pathLst>
              <a:path w="120000" h="120000" extrusionOk="0">
                <a:moveTo>
                  <a:pt x="120000" y="26666"/>
                </a:moveTo>
                <a:cubicBezTo>
                  <a:pt x="120000" y="26666"/>
                  <a:pt x="120000" y="26666"/>
                  <a:pt x="120000" y="26666"/>
                </a:cubicBezTo>
                <a:cubicBezTo>
                  <a:pt x="120000" y="9694"/>
                  <a:pt x="120000" y="9694"/>
                  <a:pt x="120000" y="9694"/>
                </a:cubicBezTo>
                <a:cubicBezTo>
                  <a:pt x="120000" y="8483"/>
                  <a:pt x="120000" y="1211"/>
                  <a:pt x="120000" y="0"/>
                </a:cubicBezTo>
                <a:cubicBezTo>
                  <a:pt x="120000" y="0"/>
                  <a:pt x="120000" y="0"/>
                  <a:pt x="120000" y="0"/>
                </a:cubicBezTo>
                <a:cubicBezTo>
                  <a:pt x="85438" y="0"/>
                  <a:pt x="85438" y="0"/>
                  <a:pt x="85438" y="0"/>
                </a:cubicBezTo>
                <a:cubicBezTo>
                  <a:pt x="85438" y="0"/>
                  <a:pt x="85438" y="0"/>
                  <a:pt x="85438" y="0"/>
                </a:cubicBezTo>
                <a:cubicBezTo>
                  <a:pt x="84477" y="0"/>
                  <a:pt x="84477" y="0"/>
                  <a:pt x="84477" y="0"/>
                </a:cubicBezTo>
                <a:cubicBezTo>
                  <a:pt x="80638" y="0"/>
                  <a:pt x="78722" y="3638"/>
                  <a:pt x="80638" y="8483"/>
                </a:cubicBezTo>
                <a:cubicBezTo>
                  <a:pt x="80638" y="8483"/>
                  <a:pt x="83522" y="15755"/>
                  <a:pt x="83522" y="19394"/>
                </a:cubicBezTo>
                <a:cubicBezTo>
                  <a:pt x="83522" y="26666"/>
                  <a:pt x="78722" y="32727"/>
                  <a:pt x="72000" y="32727"/>
                </a:cubicBezTo>
                <a:cubicBezTo>
                  <a:pt x="65277" y="32727"/>
                  <a:pt x="60477" y="26666"/>
                  <a:pt x="60477" y="19394"/>
                </a:cubicBezTo>
                <a:cubicBezTo>
                  <a:pt x="60477" y="15755"/>
                  <a:pt x="63361" y="8483"/>
                  <a:pt x="63361" y="8483"/>
                </a:cubicBezTo>
                <a:cubicBezTo>
                  <a:pt x="65277" y="3638"/>
                  <a:pt x="63361" y="0"/>
                  <a:pt x="58561" y="0"/>
                </a:cubicBezTo>
                <a:cubicBezTo>
                  <a:pt x="59522" y="0"/>
                  <a:pt x="59522" y="0"/>
                  <a:pt x="59522" y="0"/>
                </a:cubicBezTo>
                <a:cubicBezTo>
                  <a:pt x="59522" y="0"/>
                  <a:pt x="59522" y="0"/>
                  <a:pt x="58561" y="0"/>
                </a:cubicBezTo>
                <a:cubicBezTo>
                  <a:pt x="58561" y="0"/>
                  <a:pt x="58561" y="0"/>
                  <a:pt x="58561" y="0"/>
                </a:cubicBezTo>
                <a:cubicBezTo>
                  <a:pt x="59522" y="0"/>
                  <a:pt x="58561" y="0"/>
                  <a:pt x="58561" y="0"/>
                </a:cubicBezTo>
                <a:cubicBezTo>
                  <a:pt x="25922" y="0"/>
                  <a:pt x="25922" y="0"/>
                  <a:pt x="25922" y="0"/>
                </a:cubicBezTo>
                <a:cubicBezTo>
                  <a:pt x="25922" y="0"/>
                  <a:pt x="25922" y="0"/>
                  <a:pt x="25922" y="0"/>
                </a:cubicBezTo>
                <a:cubicBezTo>
                  <a:pt x="25922" y="24244"/>
                  <a:pt x="25922" y="24244"/>
                  <a:pt x="25922" y="24244"/>
                </a:cubicBezTo>
                <a:cubicBezTo>
                  <a:pt x="25922" y="44850"/>
                  <a:pt x="25922" y="44850"/>
                  <a:pt x="25922" y="44850"/>
                </a:cubicBezTo>
                <a:cubicBezTo>
                  <a:pt x="24961" y="49694"/>
                  <a:pt x="22077" y="50911"/>
                  <a:pt x="19200" y="49694"/>
                </a:cubicBezTo>
                <a:cubicBezTo>
                  <a:pt x="19200" y="49694"/>
                  <a:pt x="13438" y="46061"/>
                  <a:pt x="10561" y="46061"/>
                </a:cubicBezTo>
                <a:cubicBezTo>
                  <a:pt x="4800" y="46061"/>
                  <a:pt x="0" y="52122"/>
                  <a:pt x="0" y="60605"/>
                </a:cubicBezTo>
                <a:cubicBezTo>
                  <a:pt x="0" y="67877"/>
                  <a:pt x="4800" y="75150"/>
                  <a:pt x="10561" y="75150"/>
                </a:cubicBezTo>
                <a:cubicBezTo>
                  <a:pt x="13438" y="75150"/>
                  <a:pt x="19200" y="71516"/>
                  <a:pt x="19200" y="71516"/>
                </a:cubicBezTo>
                <a:cubicBezTo>
                  <a:pt x="22077" y="69088"/>
                  <a:pt x="24961" y="71516"/>
                  <a:pt x="25922" y="76361"/>
                </a:cubicBezTo>
                <a:cubicBezTo>
                  <a:pt x="25922" y="78788"/>
                  <a:pt x="25922" y="78788"/>
                  <a:pt x="25922" y="78788"/>
                </a:cubicBezTo>
                <a:cubicBezTo>
                  <a:pt x="25922" y="87272"/>
                  <a:pt x="25922" y="87272"/>
                  <a:pt x="25922" y="87272"/>
                </a:cubicBezTo>
                <a:cubicBezTo>
                  <a:pt x="25922" y="93333"/>
                  <a:pt x="25922" y="93333"/>
                  <a:pt x="25922" y="93333"/>
                </a:cubicBezTo>
                <a:cubicBezTo>
                  <a:pt x="25922" y="117577"/>
                  <a:pt x="25922" y="117577"/>
                  <a:pt x="25922" y="117577"/>
                </a:cubicBezTo>
                <a:cubicBezTo>
                  <a:pt x="25922" y="120000"/>
                  <a:pt x="25922" y="120000"/>
                  <a:pt x="25922" y="120000"/>
                </a:cubicBezTo>
                <a:cubicBezTo>
                  <a:pt x="120000" y="120000"/>
                  <a:pt x="120000" y="120000"/>
                  <a:pt x="120000" y="120000"/>
                </a:cubicBezTo>
                <a:cubicBezTo>
                  <a:pt x="120000" y="75150"/>
                  <a:pt x="120000" y="75150"/>
                  <a:pt x="120000" y="75150"/>
                </a:cubicBezTo>
                <a:cubicBezTo>
                  <a:pt x="120000" y="75150"/>
                  <a:pt x="120000" y="75150"/>
                  <a:pt x="120000" y="75150"/>
                </a:cubicBezTo>
                <a:cubicBezTo>
                  <a:pt x="120000" y="75150"/>
                  <a:pt x="120000" y="73938"/>
                  <a:pt x="119038" y="72727"/>
                </a:cubicBezTo>
                <a:cubicBezTo>
                  <a:pt x="119038" y="72727"/>
                  <a:pt x="119038" y="71516"/>
                  <a:pt x="118077" y="71516"/>
                </a:cubicBezTo>
                <a:cubicBezTo>
                  <a:pt x="117122" y="70305"/>
                  <a:pt x="115200" y="70305"/>
                  <a:pt x="113277" y="71516"/>
                </a:cubicBezTo>
                <a:cubicBezTo>
                  <a:pt x="113277" y="71516"/>
                  <a:pt x="107522" y="75150"/>
                  <a:pt x="104638" y="75150"/>
                </a:cubicBezTo>
                <a:cubicBezTo>
                  <a:pt x="103677" y="75150"/>
                  <a:pt x="102722" y="75150"/>
                  <a:pt x="101761" y="73938"/>
                </a:cubicBezTo>
                <a:cubicBezTo>
                  <a:pt x="97922" y="72727"/>
                  <a:pt x="95038" y="66666"/>
                  <a:pt x="94077" y="60605"/>
                </a:cubicBezTo>
                <a:cubicBezTo>
                  <a:pt x="94077" y="60605"/>
                  <a:pt x="94077" y="60605"/>
                  <a:pt x="94077" y="60605"/>
                </a:cubicBezTo>
                <a:cubicBezTo>
                  <a:pt x="94077" y="52122"/>
                  <a:pt x="98877" y="46061"/>
                  <a:pt x="104638" y="46061"/>
                </a:cubicBezTo>
                <a:cubicBezTo>
                  <a:pt x="107522" y="46061"/>
                  <a:pt x="113277" y="49694"/>
                  <a:pt x="113277" y="49694"/>
                </a:cubicBezTo>
                <a:cubicBezTo>
                  <a:pt x="117122" y="50911"/>
                  <a:pt x="120000" y="48483"/>
                  <a:pt x="120000" y="43638"/>
                </a:cubicBezTo>
                <a:cubicBezTo>
                  <a:pt x="120000" y="43638"/>
                  <a:pt x="120000" y="43638"/>
                  <a:pt x="120000" y="43638"/>
                </a:cubicBezTo>
                <a:cubicBezTo>
                  <a:pt x="120000" y="36361"/>
                  <a:pt x="120000" y="36361"/>
                  <a:pt x="120000" y="36361"/>
                </a:cubicBezTo>
                <a:lnTo>
                  <a:pt x="120000" y="26666"/>
                </a:lnTo>
                <a:close/>
              </a:path>
            </a:pathLst>
          </a:custGeom>
          <a:solidFill>
            <a:srgbClr val="2E91A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78" name="Google Shape;178;p25"/>
          <p:cNvSpPr/>
          <p:nvPr/>
        </p:nvSpPr>
        <p:spPr>
          <a:xfrm rot="492918">
            <a:off x="3351076" y="10926777"/>
            <a:ext cx="2510967" cy="673817"/>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Arial"/>
              <a:buNone/>
            </a:pPr>
            <a:r>
              <a:rPr lang="en-US" sz="3600">
                <a:solidFill>
                  <a:srgbClr val="FFFFFF"/>
                </a:solidFill>
              </a:rPr>
              <a:t>Attend Office  Hours</a:t>
            </a:r>
            <a:endParaRPr/>
          </a:p>
        </p:txBody>
      </p:sp>
      <p:sp>
        <p:nvSpPr>
          <p:cNvPr id="179" name="Google Shape;179;p25"/>
          <p:cNvSpPr/>
          <p:nvPr/>
        </p:nvSpPr>
        <p:spPr>
          <a:xfrm>
            <a:off x="11668084" y="10871965"/>
            <a:ext cx="2083200" cy="1257300"/>
          </a:xfrm>
          <a:prstGeom prst="rect">
            <a:avLst/>
          </a:prstGeom>
          <a:noFill/>
          <a:ln>
            <a:noFill/>
          </a:ln>
        </p:spPr>
        <p:txBody>
          <a:bodyPr spcFirstLastPara="1" wrap="square" lIns="71425" tIns="71425" rIns="71425" bIns="71425" anchor="ctr" anchorCtr="0">
            <a:noAutofit/>
          </a:bodyPr>
          <a:lstStyle/>
          <a:p>
            <a:pPr marL="0" lvl="0" indent="0" algn="ctr" rtl="0">
              <a:spcBef>
                <a:spcPts val="0"/>
              </a:spcBef>
              <a:spcAft>
                <a:spcPts val="0"/>
              </a:spcAft>
              <a:buClr>
                <a:srgbClr val="FFFFFF"/>
              </a:buClr>
              <a:buFont typeface="Arial"/>
              <a:buNone/>
            </a:pPr>
            <a:r>
              <a:rPr lang="en-US" sz="3600">
                <a:solidFill>
                  <a:srgbClr val="FFFFFF"/>
                </a:solidFill>
              </a:rPr>
              <a:t>Form Study Groups</a:t>
            </a:r>
            <a:endParaRPr/>
          </a:p>
        </p:txBody>
      </p:sp>
      <p:pic>
        <p:nvPicPr>
          <p:cNvPr id="180" name="Google Shape;180;p25"/>
          <p:cNvPicPr preferRelativeResize="0"/>
          <p:nvPr/>
        </p:nvPicPr>
        <p:blipFill>
          <a:blip r:embed="rId4">
            <a:alphaModFix/>
          </a:blip>
          <a:stretch>
            <a:fillRect/>
          </a:stretch>
        </p:blipFill>
        <p:spPr>
          <a:xfrm>
            <a:off x="10566400" y="5612540"/>
            <a:ext cx="3251200" cy="3251200"/>
          </a:xfrm>
          <a:prstGeom prst="rect">
            <a:avLst/>
          </a:prstGeom>
          <a:noFill/>
          <a:ln>
            <a:noFill/>
          </a:ln>
        </p:spPr>
      </p:pic>
      <p:sp>
        <p:nvSpPr>
          <p:cNvPr id="181" name="Google Shape;181;p25"/>
          <p:cNvSpPr txBox="1"/>
          <p:nvPr/>
        </p:nvSpPr>
        <p:spPr>
          <a:xfrm>
            <a:off x="1280150" y="2452450"/>
            <a:ext cx="21834600" cy="2396700"/>
          </a:xfrm>
          <a:prstGeom prst="rect">
            <a:avLst/>
          </a:prstGeom>
          <a:noFill/>
          <a:ln>
            <a:noFill/>
          </a:ln>
          <a:effectLst>
            <a:outerShdw blurRad="57150" dist="19050" dir="5400000" algn="bl" rotWithShape="0">
              <a:srgbClr val="000000">
                <a:alpha val="50000"/>
              </a:srgbClr>
            </a:outerShdw>
          </a:effectLst>
        </p:spPr>
        <p:txBody>
          <a:bodyPr spcFirstLastPara="1" wrap="square" lIns="243800" tIns="243800" rIns="243800" bIns="243800" anchor="t" anchorCtr="0">
            <a:noAutofit/>
          </a:bodyPr>
          <a:lstStyle/>
          <a:p>
            <a:pPr marL="0" lvl="0" indent="0" algn="ctr" rtl="0">
              <a:spcBef>
                <a:spcPts val="0"/>
              </a:spcBef>
              <a:spcAft>
                <a:spcPts val="0"/>
              </a:spcAft>
              <a:buNone/>
            </a:pPr>
            <a:r>
              <a:rPr lang="en-US" sz="4300">
                <a:solidFill>
                  <a:srgbClr val="FFFFFF"/>
                </a:solidFill>
                <a:latin typeface="Helvetica Neue"/>
                <a:ea typeface="Helvetica Neue"/>
                <a:cs typeface="Helvetica Neue"/>
                <a:sym typeface="Helvetica Neue"/>
              </a:rPr>
              <a:t>You are responsible for your </a:t>
            </a:r>
            <a:r>
              <a:rPr lang="en-US" sz="4300" b="1">
                <a:solidFill>
                  <a:srgbClr val="FFFFFF"/>
                </a:solidFill>
                <a:latin typeface="Helvetica Neue"/>
                <a:ea typeface="Helvetica Neue"/>
                <a:cs typeface="Helvetica Neue"/>
                <a:sym typeface="Helvetica Neue"/>
              </a:rPr>
              <a:t>success</a:t>
            </a:r>
            <a:r>
              <a:rPr lang="en-US" sz="4300">
                <a:solidFill>
                  <a:srgbClr val="FFFFFF"/>
                </a:solidFill>
                <a:latin typeface="Helvetica Neue"/>
                <a:ea typeface="Helvetica Neue"/>
                <a:cs typeface="Helvetica Neue"/>
                <a:sym typeface="Helvetica Neue"/>
              </a:rPr>
              <a:t>, but you’re not alone!</a:t>
            </a:r>
            <a:endParaRPr sz="4300">
              <a:solidFill>
                <a:srgbClr val="FFFFFF"/>
              </a:solidFill>
              <a:latin typeface="Helvetica Neue"/>
              <a:ea typeface="Helvetica Neue"/>
              <a:cs typeface="Helvetica Neue"/>
              <a:sym typeface="Helvetica Neue"/>
            </a:endParaRPr>
          </a:p>
        </p:txBody>
      </p:sp>
      <p:grpSp>
        <p:nvGrpSpPr>
          <p:cNvPr id="182" name="Google Shape;182;p25"/>
          <p:cNvGrpSpPr/>
          <p:nvPr/>
        </p:nvGrpSpPr>
        <p:grpSpPr>
          <a:xfrm rot="-452729">
            <a:off x="4578062" y="4429039"/>
            <a:ext cx="4488748" cy="5489289"/>
            <a:chOff x="-203144" y="-234353"/>
            <a:chExt cx="5068200" cy="6149100"/>
          </a:xfrm>
        </p:grpSpPr>
        <p:sp>
          <p:nvSpPr>
            <p:cNvPr id="183" name="Google Shape;183;p25"/>
            <p:cNvSpPr/>
            <p:nvPr/>
          </p:nvSpPr>
          <p:spPr>
            <a:xfrm>
              <a:off x="-203144" y="-234353"/>
              <a:ext cx="5068200" cy="6149100"/>
            </a:xfrm>
            <a:custGeom>
              <a:avLst/>
              <a:gdLst/>
              <a:ahLst/>
              <a:cxnLst/>
              <a:rect l="l" t="t" r="r" b="b"/>
              <a:pathLst>
                <a:path w="120000" h="120000" extrusionOk="0">
                  <a:moveTo>
                    <a:pt x="71811" y="120000"/>
                  </a:moveTo>
                  <a:cubicBezTo>
                    <a:pt x="65194" y="120000"/>
                    <a:pt x="59527" y="116105"/>
                    <a:pt x="59527" y="110650"/>
                  </a:cubicBezTo>
                  <a:cubicBezTo>
                    <a:pt x="59527" y="108311"/>
                    <a:pt x="62361" y="103638"/>
                    <a:pt x="62361" y="103638"/>
                  </a:cubicBezTo>
                  <a:cubicBezTo>
                    <a:pt x="63305" y="102077"/>
                    <a:pt x="63305" y="101300"/>
                    <a:pt x="62361" y="100522"/>
                  </a:cubicBezTo>
                  <a:cubicBezTo>
                    <a:pt x="62361" y="99738"/>
                    <a:pt x="60472" y="98961"/>
                    <a:pt x="58583" y="98961"/>
                  </a:cubicBezTo>
                  <a:cubicBezTo>
                    <a:pt x="58583" y="98961"/>
                    <a:pt x="58583" y="98961"/>
                    <a:pt x="58583" y="98961"/>
                  </a:cubicBezTo>
                  <a:cubicBezTo>
                    <a:pt x="58583" y="98961"/>
                    <a:pt x="58583" y="98961"/>
                    <a:pt x="58583" y="98961"/>
                  </a:cubicBezTo>
                  <a:cubicBezTo>
                    <a:pt x="25511" y="98961"/>
                    <a:pt x="25511" y="98961"/>
                    <a:pt x="25511" y="98961"/>
                  </a:cubicBezTo>
                  <a:cubicBezTo>
                    <a:pt x="25511" y="70127"/>
                    <a:pt x="25511" y="70127"/>
                    <a:pt x="25511" y="70127"/>
                  </a:cubicBezTo>
                  <a:cubicBezTo>
                    <a:pt x="25511" y="67794"/>
                    <a:pt x="24566" y="67011"/>
                    <a:pt x="21733" y="67011"/>
                  </a:cubicBezTo>
                  <a:cubicBezTo>
                    <a:pt x="21733" y="67011"/>
                    <a:pt x="20788" y="67011"/>
                    <a:pt x="19844" y="67011"/>
                  </a:cubicBezTo>
                  <a:cubicBezTo>
                    <a:pt x="19844" y="67011"/>
                    <a:pt x="14172" y="69350"/>
                    <a:pt x="11338" y="69350"/>
                  </a:cubicBezTo>
                  <a:cubicBezTo>
                    <a:pt x="4722" y="69350"/>
                    <a:pt x="0" y="65455"/>
                    <a:pt x="0" y="60000"/>
                  </a:cubicBezTo>
                  <a:cubicBezTo>
                    <a:pt x="0" y="54544"/>
                    <a:pt x="4722" y="49872"/>
                    <a:pt x="11338" y="49872"/>
                  </a:cubicBezTo>
                  <a:cubicBezTo>
                    <a:pt x="14172" y="49872"/>
                    <a:pt x="19844" y="52205"/>
                    <a:pt x="19844" y="52205"/>
                  </a:cubicBezTo>
                  <a:cubicBezTo>
                    <a:pt x="20788" y="52988"/>
                    <a:pt x="21733" y="52988"/>
                    <a:pt x="21733" y="52988"/>
                  </a:cubicBezTo>
                  <a:cubicBezTo>
                    <a:pt x="24566" y="52988"/>
                    <a:pt x="25511" y="51427"/>
                    <a:pt x="25511" y="49872"/>
                  </a:cubicBezTo>
                  <a:cubicBezTo>
                    <a:pt x="25511" y="21038"/>
                    <a:pt x="25511" y="21038"/>
                    <a:pt x="25511" y="21038"/>
                  </a:cubicBezTo>
                  <a:cubicBezTo>
                    <a:pt x="58583" y="21038"/>
                    <a:pt x="58583" y="21038"/>
                    <a:pt x="58583" y="21038"/>
                  </a:cubicBezTo>
                  <a:cubicBezTo>
                    <a:pt x="58583" y="21038"/>
                    <a:pt x="58583" y="21038"/>
                    <a:pt x="58583" y="21038"/>
                  </a:cubicBezTo>
                  <a:cubicBezTo>
                    <a:pt x="58583" y="21038"/>
                    <a:pt x="58583" y="21038"/>
                    <a:pt x="58583" y="21038"/>
                  </a:cubicBezTo>
                  <a:cubicBezTo>
                    <a:pt x="60472" y="21038"/>
                    <a:pt x="62361" y="20261"/>
                    <a:pt x="62361" y="19477"/>
                  </a:cubicBezTo>
                  <a:cubicBezTo>
                    <a:pt x="63305" y="17922"/>
                    <a:pt x="63305" y="17144"/>
                    <a:pt x="62361" y="16361"/>
                  </a:cubicBezTo>
                  <a:cubicBezTo>
                    <a:pt x="62361" y="15583"/>
                    <a:pt x="59527" y="10911"/>
                    <a:pt x="59527" y="8572"/>
                  </a:cubicBezTo>
                  <a:cubicBezTo>
                    <a:pt x="59527" y="3894"/>
                    <a:pt x="65194" y="0"/>
                    <a:pt x="71811" y="0"/>
                  </a:cubicBezTo>
                  <a:cubicBezTo>
                    <a:pt x="78427" y="0"/>
                    <a:pt x="83150" y="3894"/>
                    <a:pt x="83150" y="8572"/>
                  </a:cubicBezTo>
                  <a:cubicBezTo>
                    <a:pt x="83150" y="10911"/>
                    <a:pt x="80316" y="15583"/>
                    <a:pt x="80316" y="16361"/>
                  </a:cubicBezTo>
                  <a:cubicBezTo>
                    <a:pt x="80316" y="17144"/>
                    <a:pt x="80316" y="17922"/>
                    <a:pt x="80316" y="19477"/>
                  </a:cubicBezTo>
                  <a:cubicBezTo>
                    <a:pt x="81261" y="20261"/>
                    <a:pt x="82205" y="21038"/>
                    <a:pt x="84094" y="21038"/>
                  </a:cubicBezTo>
                  <a:cubicBezTo>
                    <a:pt x="85038" y="21038"/>
                    <a:pt x="85038" y="21038"/>
                    <a:pt x="85038" y="21038"/>
                  </a:cubicBezTo>
                  <a:cubicBezTo>
                    <a:pt x="120000" y="21038"/>
                    <a:pt x="120000" y="21038"/>
                    <a:pt x="120000" y="21038"/>
                  </a:cubicBezTo>
                  <a:cubicBezTo>
                    <a:pt x="120000" y="21038"/>
                    <a:pt x="120000" y="21038"/>
                    <a:pt x="120000" y="21038"/>
                  </a:cubicBezTo>
                  <a:cubicBezTo>
                    <a:pt x="120000" y="21038"/>
                    <a:pt x="120000" y="26494"/>
                    <a:pt x="120000" y="27272"/>
                  </a:cubicBezTo>
                  <a:cubicBezTo>
                    <a:pt x="120000" y="49088"/>
                    <a:pt x="120000" y="49088"/>
                    <a:pt x="120000" y="49088"/>
                  </a:cubicBezTo>
                  <a:cubicBezTo>
                    <a:pt x="120000" y="52205"/>
                    <a:pt x="118111" y="53766"/>
                    <a:pt x="115277" y="53766"/>
                  </a:cubicBezTo>
                  <a:cubicBezTo>
                    <a:pt x="114333" y="53766"/>
                    <a:pt x="113383" y="53766"/>
                    <a:pt x="112438" y="52988"/>
                  </a:cubicBezTo>
                  <a:cubicBezTo>
                    <a:pt x="112438" y="52988"/>
                    <a:pt x="106772" y="50650"/>
                    <a:pt x="103938" y="50650"/>
                  </a:cubicBezTo>
                  <a:cubicBezTo>
                    <a:pt x="98266" y="50650"/>
                    <a:pt x="94488" y="54544"/>
                    <a:pt x="94488" y="60000"/>
                  </a:cubicBezTo>
                  <a:cubicBezTo>
                    <a:pt x="94488" y="64677"/>
                    <a:pt x="98266" y="68572"/>
                    <a:pt x="103938" y="68572"/>
                  </a:cubicBezTo>
                  <a:cubicBezTo>
                    <a:pt x="106772" y="68572"/>
                    <a:pt x="112438" y="66233"/>
                    <a:pt x="112438" y="66233"/>
                  </a:cubicBezTo>
                  <a:cubicBezTo>
                    <a:pt x="113383" y="66233"/>
                    <a:pt x="114333" y="66233"/>
                    <a:pt x="115277" y="66233"/>
                  </a:cubicBezTo>
                  <a:cubicBezTo>
                    <a:pt x="118111" y="66233"/>
                    <a:pt x="119055" y="67794"/>
                    <a:pt x="120000" y="70127"/>
                  </a:cubicBezTo>
                  <a:cubicBezTo>
                    <a:pt x="120000" y="70127"/>
                    <a:pt x="120000" y="70127"/>
                    <a:pt x="120000" y="70127"/>
                  </a:cubicBezTo>
                  <a:cubicBezTo>
                    <a:pt x="120000" y="70127"/>
                    <a:pt x="120000" y="70127"/>
                    <a:pt x="120000" y="70127"/>
                  </a:cubicBezTo>
                  <a:cubicBezTo>
                    <a:pt x="120000" y="70911"/>
                    <a:pt x="120000" y="70911"/>
                    <a:pt x="120000" y="70911"/>
                  </a:cubicBezTo>
                  <a:cubicBezTo>
                    <a:pt x="120000" y="93505"/>
                    <a:pt x="120000" y="93505"/>
                    <a:pt x="120000" y="93505"/>
                  </a:cubicBezTo>
                  <a:cubicBezTo>
                    <a:pt x="120000" y="95844"/>
                    <a:pt x="120000" y="98183"/>
                    <a:pt x="120000" y="98183"/>
                  </a:cubicBezTo>
                  <a:cubicBezTo>
                    <a:pt x="120000" y="98961"/>
                    <a:pt x="120000" y="98961"/>
                    <a:pt x="120000" y="98961"/>
                  </a:cubicBezTo>
                  <a:cubicBezTo>
                    <a:pt x="85038" y="98961"/>
                    <a:pt x="85038" y="98961"/>
                    <a:pt x="85038" y="98961"/>
                  </a:cubicBezTo>
                  <a:cubicBezTo>
                    <a:pt x="84094" y="98961"/>
                    <a:pt x="84094" y="98961"/>
                    <a:pt x="84094" y="98961"/>
                  </a:cubicBezTo>
                  <a:cubicBezTo>
                    <a:pt x="82205" y="98961"/>
                    <a:pt x="81261" y="99738"/>
                    <a:pt x="80316" y="100522"/>
                  </a:cubicBezTo>
                  <a:cubicBezTo>
                    <a:pt x="80316" y="101300"/>
                    <a:pt x="80316" y="102077"/>
                    <a:pt x="80316" y="103638"/>
                  </a:cubicBezTo>
                  <a:cubicBezTo>
                    <a:pt x="80316" y="103638"/>
                    <a:pt x="83150" y="108311"/>
                    <a:pt x="83150" y="110650"/>
                  </a:cubicBezTo>
                  <a:cubicBezTo>
                    <a:pt x="83150" y="116105"/>
                    <a:pt x="78427" y="120000"/>
                    <a:pt x="71811" y="120000"/>
                  </a:cubicBezTo>
                  <a:close/>
                </a:path>
              </a:pathLst>
            </a:custGeom>
            <a:solidFill>
              <a:srgbClr val="38BCDB"/>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84" name="Google Shape;184;p25"/>
            <p:cNvSpPr/>
            <p:nvPr/>
          </p:nvSpPr>
          <p:spPr>
            <a:xfrm>
              <a:off x="1080907" y="2323468"/>
              <a:ext cx="3509700" cy="1375200"/>
            </a:xfrm>
            <a:prstGeom prst="rect">
              <a:avLst/>
            </a:prstGeom>
            <a:noFill/>
            <a:ln>
              <a:noFill/>
            </a:ln>
          </p:spPr>
          <p:txBody>
            <a:bodyPr spcFirstLastPara="1" wrap="square" lIns="71425" tIns="71425" rIns="71425" bIns="71425" anchor="ctr" anchorCtr="0">
              <a:noAutofit/>
            </a:bodyPr>
            <a:lstStyle/>
            <a:p>
              <a:pPr marL="0" lvl="0" indent="0" algn="ctr" rtl="0">
                <a:spcBef>
                  <a:spcPts val="0"/>
                </a:spcBef>
                <a:spcAft>
                  <a:spcPts val="0"/>
                </a:spcAft>
                <a:buClr>
                  <a:schemeClr val="lt1"/>
                </a:buClr>
                <a:buFont typeface="Arial"/>
                <a:buNone/>
              </a:pPr>
              <a:r>
                <a:rPr lang="en-US" sz="3600">
                  <a:solidFill>
                    <a:schemeClr val="lt1"/>
                  </a:solidFill>
                </a:rPr>
                <a:t>Live Chat </a:t>
              </a:r>
              <a:endParaRPr sz="3600">
                <a:solidFill>
                  <a:schemeClr val="lt1"/>
                </a:solidFill>
              </a:endParaRPr>
            </a:p>
            <a:p>
              <a:pPr marL="0" lvl="0" indent="0" algn="ctr" rtl="0">
                <a:spcBef>
                  <a:spcPts val="0"/>
                </a:spcBef>
                <a:spcAft>
                  <a:spcPts val="0"/>
                </a:spcAft>
                <a:buClr>
                  <a:schemeClr val="lt1"/>
                </a:buClr>
                <a:buFont typeface="Arial"/>
                <a:buNone/>
              </a:pPr>
              <a:r>
                <a:rPr lang="en-US" sz="3600">
                  <a:solidFill>
                    <a:schemeClr val="lt1"/>
                  </a:solidFill>
                </a:rPr>
                <a:t>on Bootcampspot</a:t>
              </a:r>
              <a:endParaRPr sz="3600">
                <a:solidFill>
                  <a:schemeClr val="lt1"/>
                </a:solidFill>
              </a:endParaRPr>
            </a:p>
          </p:txBody>
        </p:sp>
      </p:grpSp>
      <p:sp>
        <p:nvSpPr>
          <p:cNvPr id="185" name="Google Shape;185;p25"/>
          <p:cNvSpPr/>
          <p:nvPr/>
        </p:nvSpPr>
        <p:spPr>
          <a:xfrm rot="1434413">
            <a:off x="1248021" y="5611562"/>
            <a:ext cx="2511033" cy="673693"/>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Arial"/>
              <a:buNone/>
            </a:pPr>
            <a:r>
              <a:rPr lang="en-US" sz="3600">
                <a:solidFill>
                  <a:srgbClr val="FFFFFF"/>
                </a:solidFill>
              </a:rPr>
              <a:t>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89"/>
        <p:cNvGrpSpPr/>
        <p:nvPr/>
      </p:nvGrpSpPr>
      <p:grpSpPr>
        <a:xfrm>
          <a:off x="0" y="0"/>
          <a:ext cx="0" cy="0"/>
          <a:chOff x="0" y="0"/>
          <a:chExt cx="0" cy="0"/>
        </a:xfrm>
      </p:grpSpPr>
      <p:sp>
        <p:nvSpPr>
          <p:cNvPr id="190" name="Google Shape;190;p26"/>
          <p:cNvSpPr txBox="1"/>
          <p:nvPr/>
        </p:nvSpPr>
        <p:spPr>
          <a:xfrm>
            <a:off x="3242533" y="1016000"/>
            <a:ext cx="18219300" cy="11649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US" sz="6400" b="1">
                <a:solidFill>
                  <a:srgbClr val="EEEEEE"/>
                </a:solidFill>
                <a:latin typeface="Helvetica Neue"/>
                <a:ea typeface="Helvetica Neue"/>
                <a:cs typeface="Helvetica Neue"/>
                <a:sym typeface="Helvetica Neue"/>
              </a:rPr>
              <a:t>Activity: Landing Zones</a:t>
            </a:r>
            <a:endParaRPr sz="6400" b="1">
              <a:solidFill>
                <a:srgbClr val="EEEEEE"/>
              </a:solidFill>
              <a:latin typeface="Helvetica Neue"/>
              <a:ea typeface="Helvetica Neue"/>
              <a:cs typeface="Helvetica Neue"/>
              <a:sym typeface="Helvetica Neue"/>
            </a:endParaRPr>
          </a:p>
        </p:txBody>
      </p:sp>
      <p:sp>
        <p:nvSpPr>
          <p:cNvPr id="191" name="Google Shape;191;p26"/>
          <p:cNvSpPr txBox="1"/>
          <p:nvPr/>
        </p:nvSpPr>
        <p:spPr>
          <a:xfrm>
            <a:off x="1165650" y="3337950"/>
            <a:ext cx="22052700" cy="9373500"/>
          </a:xfrm>
          <a:prstGeom prst="rect">
            <a:avLst/>
          </a:prstGeom>
          <a:noFill/>
          <a:ln>
            <a:noFill/>
          </a:ln>
        </p:spPr>
        <p:txBody>
          <a:bodyPr spcFirstLastPara="1" wrap="square" lIns="243800" tIns="243800" rIns="243800" bIns="243800" anchor="t" anchorCtr="0">
            <a:noAutofit/>
          </a:bodyPr>
          <a:lstStyle/>
          <a:p>
            <a:pPr marL="457200" lvl="0" indent="-482600" algn="l" rtl="0">
              <a:lnSpc>
                <a:spcPct val="150000"/>
              </a:lnSpc>
              <a:spcBef>
                <a:spcPts val="0"/>
              </a:spcBef>
              <a:spcAft>
                <a:spcPts val="0"/>
              </a:spcAft>
              <a:buClr>
                <a:srgbClr val="EEEEEE"/>
              </a:buClr>
              <a:buSzPts val="4000"/>
              <a:buAutoNum type="arabicPeriod"/>
            </a:pPr>
            <a:r>
              <a:rPr lang="en-US" sz="4000" dirty="0">
                <a:solidFill>
                  <a:srgbClr val="EEEEEE"/>
                </a:solidFill>
              </a:rPr>
              <a:t>Read this, then break into groups. (We’ll direct you)</a:t>
            </a:r>
            <a:endParaRPr sz="4000" dirty="0">
              <a:solidFill>
                <a:srgbClr val="EEEEEE"/>
              </a:solidFill>
            </a:endParaRPr>
          </a:p>
          <a:p>
            <a:pPr marL="0" lvl="0" indent="0" algn="l" rtl="0">
              <a:lnSpc>
                <a:spcPct val="150000"/>
              </a:lnSpc>
              <a:spcBef>
                <a:spcPts val="0"/>
              </a:spcBef>
              <a:spcAft>
                <a:spcPts val="0"/>
              </a:spcAft>
              <a:buNone/>
            </a:pPr>
            <a:endParaRPr sz="4000" dirty="0">
              <a:solidFill>
                <a:srgbClr val="EEEEEE"/>
              </a:solidFill>
            </a:endParaRPr>
          </a:p>
          <a:p>
            <a:pPr marL="0" lvl="0" indent="0" algn="l" rtl="0">
              <a:lnSpc>
                <a:spcPct val="150000"/>
              </a:lnSpc>
              <a:spcBef>
                <a:spcPts val="0"/>
              </a:spcBef>
              <a:spcAft>
                <a:spcPts val="0"/>
              </a:spcAft>
              <a:buNone/>
            </a:pPr>
            <a:r>
              <a:rPr lang="en-US" sz="4000" dirty="0">
                <a:solidFill>
                  <a:srgbClr val="EEEEEE"/>
                </a:solidFill>
              </a:rPr>
              <a:t>2. As a group, decide on a meeting time and place for your study group on your assigned day of the week.</a:t>
            </a:r>
            <a:endParaRPr sz="4000" dirty="0">
              <a:solidFill>
                <a:srgbClr val="EEEEEE"/>
              </a:solidFill>
            </a:endParaRPr>
          </a:p>
          <a:p>
            <a:pPr marL="0" lvl="0" indent="0" algn="l" rtl="0">
              <a:lnSpc>
                <a:spcPct val="150000"/>
              </a:lnSpc>
              <a:spcBef>
                <a:spcPts val="0"/>
              </a:spcBef>
              <a:spcAft>
                <a:spcPts val="0"/>
              </a:spcAft>
              <a:buNone/>
            </a:pPr>
            <a:endParaRPr sz="4000" dirty="0">
              <a:solidFill>
                <a:srgbClr val="EEEEEE"/>
              </a:solidFill>
            </a:endParaRPr>
          </a:p>
          <a:p>
            <a:pPr marL="0" lvl="0" indent="0" algn="l" rtl="0">
              <a:lnSpc>
                <a:spcPct val="150000"/>
              </a:lnSpc>
              <a:spcBef>
                <a:spcPts val="0"/>
              </a:spcBef>
              <a:spcAft>
                <a:spcPts val="0"/>
              </a:spcAft>
              <a:buNone/>
            </a:pPr>
            <a:r>
              <a:rPr lang="en-US" sz="4000" dirty="0">
                <a:solidFill>
                  <a:srgbClr val="EEEEEE"/>
                </a:solidFill>
              </a:rPr>
              <a:t>3. Post day and location in your Slack and pin. </a:t>
            </a:r>
            <a:br>
              <a:rPr lang="en-US" sz="4000" dirty="0">
                <a:solidFill>
                  <a:srgbClr val="EEEEEE"/>
                </a:solidFill>
              </a:rPr>
            </a:br>
            <a:endParaRPr sz="4000" dirty="0">
              <a:solidFill>
                <a:srgbClr val="EEEEEE"/>
              </a:solidFill>
            </a:endParaRPr>
          </a:p>
          <a:p>
            <a:pPr marL="0" lvl="0" indent="0" algn="l" rtl="0">
              <a:lnSpc>
                <a:spcPct val="150000"/>
              </a:lnSpc>
              <a:spcBef>
                <a:spcPts val="0"/>
              </a:spcBef>
              <a:spcAft>
                <a:spcPts val="0"/>
              </a:spcAft>
              <a:buNone/>
            </a:pPr>
            <a:r>
              <a:rPr lang="en-US" sz="4000" dirty="0">
                <a:solidFill>
                  <a:srgbClr val="EEEEEE"/>
                </a:solidFill>
              </a:rPr>
              <a:t>4. Choose a speaker to share your decision with the class.  </a:t>
            </a:r>
            <a:endParaRPr sz="4000" dirty="0">
              <a:solidFill>
                <a:srgbClr val="EEEEEE"/>
              </a:solidFill>
            </a:endParaRPr>
          </a:p>
          <a:p>
            <a:pPr marL="0" lvl="0" indent="0" algn="l" rtl="0">
              <a:lnSpc>
                <a:spcPct val="150000"/>
              </a:lnSpc>
              <a:spcBef>
                <a:spcPts val="0"/>
              </a:spcBef>
              <a:spcAft>
                <a:spcPts val="0"/>
              </a:spcAft>
              <a:buNone/>
            </a:pPr>
            <a:endParaRPr sz="4000" dirty="0">
              <a:solidFill>
                <a:srgbClr val="EEEEE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195"/>
        <p:cNvGrpSpPr/>
        <p:nvPr/>
      </p:nvGrpSpPr>
      <p:grpSpPr>
        <a:xfrm>
          <a:off x="0" y="0"/>
          <a:ext cx="0" cy="0"/>
          <a:chOff x="0" y="0"/>
          <a:chExt cx="0" cy="0"/>
        </a:xfrm>
      </p:grpSpPr>
      <p:sp>
        <p:nvSpPr>
          <p:cNvPr id="196" name="Google Shape;196;p27"/>
          <p:cNvSpPr txBox="1"/>
          <p:nvPr/>
        </p:nvSpPr>
        <p:spPr>
          <a:xfrm>
            <a:off x="5357000" y="3209000"/>
            <a:ext cx="16356000" cy="9166500"/>
          </a:xfrm>
          <a:prstGeom prst="rect">
            <a:avLst/>
          </a:prstGeom>
          <a:noFill/>
          <a:ln>
            <a:noFill/>
          </a:ln>
        </p:spPr>
        <p:txBody>
          <a:bodyPr spcFirstLastPara="1" wrap="square" lIns="243800" tIns="243800" rIns="243800" bIns="243800" anchor="t" anchorCtr="0">
            <a:noAutofit/>
          </a:bodyPr>
          <a:lstStyle/>
          <a:p>
            <a:pPr marL="0" lvl="0" indent="0" algn="l" rtl="0">
              <a:lnSpc>
                <a:spcPct val="150000"/>
              </a:lnSpc>
              <a:spcBef>
                <a:spcPts val="0"/>
              </a:spcBef>
              <a:spcAft>
                <a:spcPts val="0"/>
              </a:spcAft>
              <a:buNone/>
            </a:pPr>
            <a:r>
              <a:rPr lang="en-US" sz="4300">
                <a:solidFill>
                  <a:srgbClr val="EEEEEE"/>
                </a:solidFill>
              </a:rPr>
              <a:t>Miss no more than 4 classes</a:t>
            </a:r>
            <a:endParaRPr sz="4300">
              <a:solidFill>
                <a:srgbClr val="EEEEEE"/>
              </a:solidFill>
            </a:endParaRPr>
          </a:p>
          <a:p>
            <a:pPr marL="0" lvl="0" indent="0" algn="l" rtl="0">
              <a:lnSpc>
                <a:spcPct val="150000"/>
              </a:lnSpc>
              <a:spcBef>
                <a:spcPts val="0"/>
              </a:spcBef>
              <a:spcAft>
                <a:spcPts val="0"/>
              </a:spcAft>
              <a:buNone/>
            </a:pPr>
            <a:endParaRPr sz="4300">
              <a:solidFill>
                <a:srgbClr val="EEEEEE"/>
              </a:solidFill>
            </a:endParaRPr>
          </a:p>
          <a:p>
            <a:pPr marL="0" lvl="0" indent="0" algn="l" rtl="0">
              <a:lnSpc>
                <a:spcPct val="150000"/>
              </a:lnSpc>
              <a:spcBef>
                <a:spcPts val="0"/>
              </a:spcBef>
              <a:spcAft>
                <a:spcPts val="0"/>
              </a:spcAft>
              <a:buNone/>
            </a:pPr>
            <a:r>
              <a:rPr lang="en-US" sz="4300">
                <a:solidFill>
                  <a:srgbClr val="EEEEEE"/>
                </a:solidFill>
              </a:rPr>
              <a:t>Have no more than 2 incomplete homeworks</a:t>
            </a:r>
            <a:endParaRPr sz="4300">
              <a:solidFill>
                <a:srgbClr val="EEEEEE"/>
              </a:solidFill>
            </a:endParaRPr>
          </a:p>
          <a:p>
            <a:pPr marL="0" lvl="0" indent="0" algn="l" rtl="0">
              <a:lnSpc>
                <a:spcPct val="150000"/>
              </a:lnSpc>
              <a:spcBef>
                <a:spcPts val="0"/>
              </a:spcBef>
              <a:spcAft>
                <a:spcPts val="0"/>
              </a:spcAft>
              <a:buNone/>
            </a:pPr>
            <a:endParaRPr sz="4300">
              <a:solidFill>
                <a:srgbClr val="EEEEEE"/>
              </a:solidFill>
            </a:endParaRPr>
          </a:p>
          <a:p>
            <a:pPr marL="0" lvl="0" indent="0" algn="l" rtl="0">
              <a:lnSpc>
                <a:spcPct val="150000"/>
              </a:lnSpc>
              <a:spcBef>
                <a:spcPts val="0"/>
              </a:spcBef>
              <a:spcAft>
                <a:spcPts val="0"/>
              </a:spcAft>
              <a:buNone/>
            </a:pPr>
            <a:r>
              <a:rPr lang="en-US" sz="4300">
                <a:solidFill>
                  <a:srgbClr val="EEEEEE"/>
                </a:solidFill>
              </a:rPr>
              <a:t>Hold at least a 70% average on homeworks</a:t>
            </a:r>
            <a:endParaRPr sz="4300">
              <a:solidFill>
                <a:srgbClr val="EEEEEE"/>
              </a:solidFill>
            </a:endParaRPr>
          </a:p>
          <a:p>
            <a:pPr marL="0" lvl="0" indent="0" algn="l" rtl="0">
              <a:lnSpc>
                <a:spcPct val="150000"/>
              </a:lnSpc>
              <a:spcBef>
                <a:spcPts val="0"/>
              </a:spcBef>
              <a:spcAft>
                <a:spcPts val="0"/>
              </a:spcAft>
              <a:buNone/>
            </a:pPr>
            <a:endParaRPr sz="4300">
              <a:solidFill>
                <a:srgbClr val="EEEEEE"/>
              </a:solidFill>
            </a:endParaRPr>
          </a:p>
          <a:p>
            <a:pPr marL="0" lvl="0" indent="0" algn="l" rtl="0">
              <a:lnSpc>
                <a:spcPct val="150000"/>
              </a:lnSpc>
              <a:spcBef>
                <a:spcPts val="0"/>
              </a:spcBef>
              <a:spcAft>
                <a:spcPts val="0"/>
              </a:spcAft>
              <a:buClr>
                <a:schemeClr val="dk1"/>
              </a:buClr>
              <a:buSzPts val="1100"/>
              <a:buFont typeface="Arial"/>
              <a:buNone/>
            </a:pPr>
            <a:r>
              <a:rPr lang="en-US" sz="4300">
                <a:solidFill>
                  <a:schemeClr val="lt2"/>
                </a:solidFill>
              </a:rPr>
              <a:t>Participate in all projects</a:t>
            </a:r>
            <a:endParaRPr sz="4300">
              <a:solidFill>
                <a:srgbClr val="EEEEEE"/>
              </a:solidFill>
            </a:endParaRPr>
          </a:p>
          <a:p>
            <a:pPr marL="0" lvl="0" indent="0" algn="l" rtl="0">
              <a:lnSpc>
                <a:spcPct val="150000"/>
              </a:lnSpc>
              <a:spcBef>
                <a:spcPts val="0"/>
              </a:spcBef>
              <a:spcAft>
                <a:spcPts val="0"/>
              </a:spcAft>
              <a:buNone/>
            </a:pPr>
            <a:endParaRPr sz="4300">
              <a:solidFill>
                <a:srgbClr val="EEEEEE"/>
              </a:solidFill>
            </a:endParaRPr>
          </a:p>
          <a:p>
            <a:pPr marL="0" lvl="0" indent="0" algn="l" rtl="0">
              <a:lnSpc>
                <a:spcPct val="150000"/>
              </a:lnSpc>
              <a:spcBef>
                <a:spcPts val="0"/>
              </a:spcBef>
              <a:spcAft>
                <a:spcPts val="0"/>
              </a:spcAft>
              <a:buNone/>
            </a:pPr>
            <a:r>
              <a:rPr lang="en-US" sz="4300">
                <a:solidFill>
                  <a:srgbClr val="EEEEEE"/>
                </a:solidFill>
              </a:rPr>
              <a:t>Balance paid in full</a:t>
            </a:r>
            <a:endParaRPr sz="4300">
              <a:solidFill>
                <a:srgbClr val="EEEEEE"/>
              </a:solidFill>
            </a:endParaRPr>
          </a:p>
          <a:p>
            <a:pPr marL="0" lvl="0" indent="0" algn="l" rtl="0">
              <a:spcBef>
                <a:spcPts val="0"/>
              </a:spcBef>
              <a:spcAft>
                <a:spcPts val="0"/>
              </a:spcAft>
              <a:buNone/>
            </a:pPr>
            <a:endParaRPr sz="4300">
              <a:solidFill>
                <a:srgbClr val="EEEEEE"/>
              </a:solidFill>
            </a:endParaRPr>
          </a:p>
          <a:p>
            <a:pPr marL="0" lvl="0" indent="0" algn="l" rtl="0">
              <a:spcBef>
                <a:spcPts val="0"/>
              </a:spcBef>
              <a:spcAft>
                <a:spcPts val="0"/>
              </a:spcAft>
              <a:buNone/>
            </a:pPr>
            <a:endParaRPr sz="4300">
              <a:solidFill>
                <a:srgbClr val="EEEEEE"/>
              </a:solidFill>
            </a:endParaRPr>
          </a:p>
        </p:txBody>
      </p:sp>
      <p:sp>
        <p:nvSpPr>
          <p:cNvPr id="197" name="Google Shape;197;p27"/>
          <p:cNvSpPr txBox="1"/>
          <p:nvPr/>
        </p:nvSpPr>
        <p:spPr>
          <a:xfrm>
            <a:off x="3242533" y="1016000"/>
            <a:ext cx="18219300" cy="11649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6400" b="1" u="sng">
                <a:solidFill>
                  <a:srgbClr val="EEEEEE"/>
                </a:solidFill>
                <a:latin typeface="Helvetica Neue"/>
                <a:ea typeface="Helvetica Neue"/>
                <a:cs typeface="Helvetica Neue"/>
                <a:sym typeface="Helvetica Neue"/>
              </a:rPr>
              <a:t>Minimum</a:t>
            </a:r>
            <a:r>
              <a:rPr lang="en-US" sz="6400" b="1">
                <a:solidFill>
                  <a:srgbClr val="EEEEEE"/>
                </a:solidFill>
                <a:latin typeface="Helvetica Neue"/>
                <a:ea typeface="Helvetica Neue"/>
                <a:cs typeface="Helvetica Neue"/>
                <a:sym typeface="Helvetica Neue"/>
              </a:rPr>
              <a:t> Graduation Requirements:</a:t>
            </a:r>
            <a:endParaRPr sz="6400" b="1">
              <a:solidFill>
                <a:srgbClr val="EEEEEE"/>
              </a:solidFill>
              <a:latin typeface="Helvetica Neue"/>
              <a:ea typeface="Helvetica Neue"/>
              <a:cs typeface="Helvetica Neue"/>
              <a:sym typeface="Helvetica Neue"/>
            </a:endParaRPr>
          </a:p>
        </p:txBody>
      </p:sp>
      <p:sp>
        <p:nvSpPr>
          <p:cNvPr id="198" name="Google Shape;198;p27"/>
          <p:cNvSpPr/>
          <p:nvPr/>
        </p:nvSpPr>
        <p:spPr>
          <a:xfrm>
            <a:off x="3630400" y="5034000"/>
            <a:ext cx="1007100" cy="1099200"/>
          </a:xfrm>
          <a:prstGeom prst="rect">
            <a:avLst/>
          </a:prstGeom>
          <a:noFill/>
          <a:ln w="28575" cap="flat" cmpd="sng">
            <a:solidFill>
              <a:srgbClr val="EEEEEE"/>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199" name="Google Shape;199;p27"/>
          <p:cNvSpPr/>
          <p:nvPr/>
        </p:nvSpPr>
        <p:spPr>
          <a:xfrm>
            <a:off x="3630400" y="7066000"/>
            <a:ext cx="1007100" cy="1099200"/>
          </a:xfrm>
          <a:prstGeom prst="rect">
            <a:avLst/>
          </a:prstGeom>
          <a:noFill/>
          <a:ln w="28575" cap="flat" cmpd="sng">
            <a:solidFill>
              <a:srgbClr val="EEEEEE"/>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0" name="Google Shape;200;p27"/>
          <p:cNvSpPr/>
          <p:nvPr/>
        </p:nvSpPr>
        <p:spPr>
          <a:xfrm>
            <a:off x="3630400" y="8894800"/>
            <a:ext cx="1007100" cy="1099200"/>
          </a:xfrm>
          <a:prstGeom prst="rect">
            <a:avLst/>
          </a:prstGeom>
          <a:noFill/>
          <a:ln w="28575" cap="flat" cmpd="sng">
            <a:solidFill>
              <a:srgbClr val="EEEEEE"/>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1" name="Google Shape;201;p27"/>
          <p:cNvSpPr/>
          <p:nvPr/>
        </p:nvSpPr>
        <p:spPr>
          <a:xfrm>
            <a:off x="3630400" y="10926800"/>
            <a:ext cx="1007100" cy="1099200"/>
          </a:xfrm>
          <a:prstGeom prst="rect">
            <a:avLst/>
          </a:prstGeom>
          <a:noFill/>
          <a:ln w="28575" cap="flat" cmpd="sng">
            <a:solidFill>
              <a:srgbClr val="EEEEEE"/>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2" name="Google Shape;202;p27"/>
          <p:cNvSpPr/>
          <p:nvPr/>
        </p:nvSpPr>
        <p:spPr>
          <a:xfrm>
            <a:off x="3630400" y="3002000"/>
            <a:ext cx="1007100" cy="1099200"/>
          </a:xfrm>
          <a:prstGeom prst="rect">
            <a:avLst/>
          </a:prstGeom>
          <a:noFill/>
          <a:ln w="28575" cap="flat" cmpd="sng">
            <a:solidFill>
              <a:srgbClr val="EEEEEE"/>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06"/>
        <p:cNvGrpSpPr/>
        <p:nvPr/>
      </p:nvGrpSpPr>
      <p:grpSpPr>
        <a:xfrm>
          <a:off x="0" y="0"/>
          <a:ext cx="0" cy="0"/>
          <a:chOff x="0" y="0"/>
          <a:chExt cx="0" cy="0"/>
        </a:xfrm>
      </p:grpSpPr>
      <p:sp>
        <p:nvSpPr>
          <p:cNvPr id="207" name="Google Shape;207;p28"/>
          <p:cNvSpPr txBox="1"/>
          <p:nvPr/>
        </p:nvSpPr>
        <p:spPr>
          <a:xfrm>
            <a:off x="2331550" y="3372575"/>
            <a:ext cx="22052700" cy="9373500"/>
          </a:xfrm>
          <a:prstGeom prst="rect">
            <a:avLst/>
          </a:prstGeom>
          <a:noFill/>
          <a:ln>
            <a:noFill/>
          </a:ln>
        </p:spPr>
        <p:txBody>
          <a:bodyPr spcFirstLastPara="1" wrap="square" lIns="243800" tIns="243800" rIns="243800" bIns="243800" anchor="t" anchorCtr="0">
            <a:noAutofit/>
          </a:bodyPr>
          <a:lstStyle/>
          <a:p>
            <a:pPr marL="0" lvl="0" indent="0" algn="l" rtl="0">
              <a:lnSpc>
                <a:spcPct val="150000"/>
              </a:lnSpc>
              <a:spcBef>
                <a:spcPts val="0"/>
              </a:spcBef>
              <a:spcAft>
                <a:spcPts val="0"/>
              </a:spcAft>
              <a:buNone/>
            </a:pPr>
            <a:r>
              <a:rPr lang="en-US" sz="4000">
                <a:solidFill>
                  <a:srgbClr val="EEEEEE"/>
                </a:solidFill>
              </a:rPr>
              <a:t>Come to know your classmates as the community that you will rely on for collaborative learning.</a:t>
            </a:r>
            <a:endParaRPr sz="4000">
              <a:solidFill>
                <a:srgbClr val="EEEEEE"/>
              </a:solidFill>
            </a:endParaRPr>
          </a:p>
          <a:p>
            <a:pPr marL="0" lvl="0" indent="0" algn="l" rtl="0">
              <a:lnSpc>
                <a:spcPct val="150000"/>
              </a:lnSpc>
              <a:spcBef>
                <a:spcPts val="0"/>
              </a:spcBef>
              <a:spcAft>
                <a:spcPts val="0"/>
              </a:spcAft>
              <a:buClr>
                <a:srgbClr val="000000"/>
              </a:buClr>
              <a:buSzPts val="1100"/>
              <a:buFont typeface="Arial"/>
              <a:buNone/>
            </a:pPr>
            <a:endParaRPr sz="4000">
              <a:solidFill>
                <a:srgbClr val="EEEEEE"/>
              </a:solidFill>
            </a:endParaRPr>
          </a:p>
          <a:p>
            <a:pPr marL="0" lvl="0" indent="0" algn="l" rtl="0">
              <a:lnSpc>
                <a:spcPct val="150000"/>
              </a:lnSpc>
              <a:spcBef>
                <a:spcPts val="0"/>
              </a:spcBef>
              <a:spcAft>
                <a:spcPts val="0"/>
              </a:spcAft>
              <a:buNone/>
            </a:pPr>
            <a:r>
              <a:rPr lang="en-US" sz="4000">
                <a:solidFill>
                  <a:srgbClr val="EEEEEE"/>
                </a:solidFill>
              </a:rPr>
              <a:t>Know the staff who will be providing holistic support throughout the program.</a:t>
            </a:r>
            <a:endParaRPr sz="4000">
              <a:solidFill>
                <a:srgbClr val="EEEEEE"/>
              </a:solidFill>
            </a:endParaRPr>
          </a:p>
          <a:p>
            <a:pPr marL="0" lvl="0" indent="0" algn="l" rtl="0">
              <a:lnSpc>
                <a:spcPct val="150000"/>
              </a:lnSpc>
              <a:spcBef>
                <a:spcPts val="0"/>
              </a:spcBef>
              <a:spcAft>
                <a:spcPts val="0"/>
              </a:spcAft>
              <a:buNone/>
            </a:pPr>
            <a:endParaRPr sz="4000">
              <a:solidFill>
                <a:srgbClr val="EEEEEE"/>
              </a:solidFill>
            </a:endParaRPr>
          </a:p>
          <a:p>
            <a:pPr marL="0" lvl="0" indent="0" algn="l" rtl="0">
              <a:lnSpc>
                <a:spcPct val="150000"/>
              </a:lnSpc>
              <a:spcBef>
                <a:spcPts val="0"/>
              </a:spcBef>
              <a:spcAft>
                <a:spcPts val="0"/>
              </a:spcAft>
              <a:buNone/>
            </a:pPr>
            <a:r>
              <a:rPr lang="en-US" sz="4000">
                <a:solidFill>
                  <a:srgbClr val="EEEEEE"/>
                </a:solidFill>
              </a:rPr>
              <a:t>Understand the minimum requirements in order to successfully graduate from this bootcamp.</a:t>
            </a:r>
            <a:endParaRPr sz="4000">
              <a:solidFill>
                <a:srgbClr val="EEEEEE"/>
              </a:solidFill>
            </a:endParaRPr>
          </a:p>
          <a:p>
            <a:pPr marL="0" lvl="0" indent="0" algn="l" rtl="0">
              <a:lnSpc>
                <a:spcPct val="150000"/>
              </a:lnSpc>
              <a:spcBef>
                <a:spcPts val="0"/>
              </a:spcBef>
              <a:spcAft>
                <a:spcPts val="0"/>
              </a:spcAft>
              <a:buNone/>
            </a:pPr>
            <a:endParaRPr sz="4000">
              <a:solidFill>
                <a:srgbClr val="EEEEEE"/>
              </a:solidFill>
            </a:endParaRPr>
          </a:p>
          <a:p>
            <a:pPr marL="0" lvl="0" indent="0" algn="l" rtl="0">
              <a:lnSpc>
                <a:spcPct val="150000"/>
              </a:lnSpc>
              <a:spcBef>
                <a:spcPts val="0"/>
              </a:spcBef>
              <a:spcAft>
                <a:spcPts val="0"/>
              </a:spcAft>
              <a:buNone/>
            </a:pPr>
            <a:r>
              <a:rPr lang="en-US" sz="4000">
                <a:solidFill>
                  <a:srgbClr val="EEEEEE"/>
                </a:solidFill>
              </a:rPr>
              <a:t>Be able to list ways to get help and support at your moments of need. </a:t>
            </a:r>
            <a:endParaRPr sz="4300">
              <a:solidFill>
                <a:srgbClr val="EEEEEE"/>
              </a:solidFill>
              <a:latin typeface="Roboto Slab"/>
              <a:ea typeface="Roboto Slab"/>
              <a:cs typeface="Roboto Slab"/>
              <a:sym typeface="Roboto Slab"/>
            </a:endParaRPr>
          </a:p>
        </p:txBody>
      </p:sp>
      <p:sp>
        <p:nvSpPr>
          <p:cNvPr id="208" name="Google Shape;208;p28"/>
          <p:cNvSpPr txBox="1"/>
          <p:nvPr/>
        </p:nvSpPr>
        <p:spPr>
          <a:xfrm>
            <a:off x="3242533" y="1016000"/>
            <a:ext cx="18219300" cy="11649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6400" b="1">
                <a:solidFill>
                  <a:srgbClr val="EEEEEE"/>
                </a:solidFill>
                <a:latin typeface="Helvetica Neue"/>
                <a:ea typeface="Helvetica Neue"/>
                <a:cs typeface="Helvetica Neue"/>
                <a:sym typeface="Helvetica Neue"/>
              </a:rPr>
              <a:t>Let’s Review What We’ve Covered So Far:</a:t>
            </a:r>
            <a:endParaRPr sz="6400" b="1">
              <a:solidFill>
                <a:srgbClr val="EEEEEE"/>
              </a:solidFill>
              <a:latin typeface="Helvetica Neue"/>
              <a:ea typeface="Helvetica Neue"/>
              <a:cs typeface="Helvetica Neue"/>
              <a:sym typeface="Helvetica Neue"/>
            </a:endParaRPr>
          </a:p>
        </p:txBody>
      </p:sp>
      <p:pic>
        <p:nvPicPr>
          <p:cNvPr id="209" name="Google Shape;209;p28"/>
          <p:cNvPicPr preferRelativeResize="0"/>
          <p:nvPr/>
        </p:nvPicPr>
        <p:blipFill>
          <a:blip r:embed="rId3">
            <a:alphaModFix/>
          </a:blip>
          <a:stretch>
            <a:fillRect/>
          </a:stretch>
        </p:blipFill>
        <p:spPr>
          <a:xfrm>
            <a:off x="875413" y="3099600"/>
            <a:ext cx="1283175" cy="1403828"/>
          </a:xfrm>
          <a:prstGeom prst="rect">
            <a:avLst/>
          </a:prstGeom>
          <a:noFill/>
          <a:ln>
            <a:noFill/>
          </a:ln>
        </p:spPr>
      </p:pic>
      <p:pic>
        <p:nvPicPr>
          <p:cNvPr id="210" name="Google Shape;210;p28"/>
          <p:cNvPicPr preferRelativeResize="0"/>
          <p:nvPr/>
        </p:nvPicPr>
        <p:blipFill>
          <a:blip r:embed="rId3">
            <a:alphaModFix/>
          </a:blip>
          <a:stretch>
            <a:fillRect/>
          </a:stretch>
        </p:blipFill>
        <p:spPr>
          <a:xfrm>
            <a:off x="875413" y="4986288"/>
            <a:ext cx="1283175" cy="1403828"/>
          </a:xfrm>
          <a:prstGeom prst="rect">
            <a:avLst/>
          </a:prstGeom>
          <a:noFill/>
          <a:ln>
            <a:noFill/>
          </a:ln>
        </p:spPr>
      </p:pic>
      <p:pic>
        <p:nvPicPr>
          <p:cNvPr id="211" name="Google Shape;211;p28"/>
          <p:cNvPicPr preferRelativeResize="0"/>
          <p:nvPr/>
        </p:nvPicPr>
        <p:blipFill>
          <a:blip r:embed="rId3">
            <a:alphaModFix/>
          </a:blip>
          <a:stretch>
            <a:fillRect/>
          </a:stretch>
        </p:blipFill>
        <p:spPr>
          <a:xfrm>
            <a:off x="875413" y="6873000"/>
            <a:ext cx="1283175" cy="1403828"/>
          </a:xfrm>
          <a:prstGeom prst="rect">
            <a:avLst/>
          </a:prstGeom>
          <a:noFill/>
          <a:ln>
            <a:noFill/>
          </a:ln>
        </p:spPr>
      </p:pic>
      <p:pic>
        <p:nvPicPr>
          <p:cNvPr id="212" name="Google Shape;212;p28"/>
          <p:cNvPicPr preferRelativeResize="0"/>
          <p:nvPr/>
        </p:nvPicPr>
        <p:blipFill>
          <a:blip r:embed="rId3">
            <a:alphaModFix/>
          </a:blip>
          <a:stretch>
            <a:fillRect/>
          </a:stretch>
        </p:blipFill>
        <p:spPr>
          <a:xfrm>
            <a:off x="875425" y="8519475"/>
            <a:ext cx="1283175" cy="14038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mt="32000"/>
          </a:blip>
          <a:stretch>
            <a:fillRect/>
          </a:stretch>
        </p:blipFill>
        <p:spPr>
          <a:xfrm>
            <a:off x="-115950" y="-2702698"/>
            <a:ext cx="24616026" cy="16418700"/>
          </a:xfrm>
          <a:prstGeom prst="rect">
            <a:avLst/>
          </a:prstGeom>
          <a:noFill/>
          <a:ln>
            <a:noFill/>
          </a:ln>
        </p:spPr>
      </p:pic>
      <p:sp>
        <p:nvSpPr>
          <p:cNvPr id="218" name="Google Shape;218;p29"/>
          <p:cNvSpPr txBox="1">
            <a:spLocks noGrp="1"/>
          </p:cNvSpPr>
          <p:nvPr>
            <p:ph type="ctrTitle"/>
          </p:nvPr>
        </p:nvSpPr>
        <p:spPr>
          <a:xfrm>
            <a:off x="831222" y="1985533"/>
            <a:ext cx="22721700" cy="5473500"/>
          </a:xfrm>
          <a:prstGeom prst="rect">
            <a:avLst/>
          </a:prstGeom>
        </p:spPr>
        <p:txBody>
          <a:bodyPr spcFirstLastPara="1" wrap="square" lIns="243800" tIns="243800" rIns="243800" bIns="243800" anchor="b" anchorCtr="0">
            <a:noAutofit/>
          </a:bodyPr>
          <a:lstStyle/>
          <a:p>
            <a:pPr marL="0" lvl="0" indent="0" algn="ctr" rtl="0">
              <a:spcBef>
                <a:spcPts val="0"/>
              </a:spcBef>
              <a:spcAft>
                <a:spcPts val="0"/>
              </a:spcAft>
              <a:buNone/>
            </a:pPr>
            <a:r>
              <a:rPr lang="en-US">
                <a:latin typeface="Helvetica Neue"/>
                <a:ea typeface="Helvetica Neue"/>
                <a:cs typeface="Helvetica Neue"/>
                <a:sym typeface="Helvetica Neue"/>
              </a:rPr>
              <a:t>Break</a:t>
            </a:r>
            <a:endParaRPr>
              <a:latin typeface="Helvetica Neue"/>
              <a:ea typeface="Helvetica Neue"/>
              <a:cs typeface="Helvetica Neue"/>
              <a:sym typeface="Helvetica Neue"/>
            </a:endParaRPr>
          </a:p>
        </p:txBody>
      </p:sp>
      <p:sp>
        <p:nvSpPr>
          <p:cNvPr id="219" name="Google Shape;219;p29"/>
          <p:cNvSpPr txBox="1">
            <a:spLocks noGrp="1"/>
          </p:cNvSpPr>
          <p:nvPr>
            <p:ph type="subTitle" idx="1"/>
          </p:nvPr>
        </p:nvSpPr>
        <p:spPr>
          <a:xfrm>
            <a:off x="831200" y="7557667"/>
            <a:ext cx="22721700" cy="2113500"/>
          </a:xfrm>
          <a:prstGeom prst="rect">
            <a:avLst/>
          </a:prstGeom>
        </p:spPr>
        <p:txBody>
          <a:bodyPr spcFirstLastPara="1" wrap="square" lIns="243800" tIns="243800" rIns="243800" bIns="243800" anchor="t" anchorCtr="0">
            <a:noAutofit/>
          </a:bodyPr>
          <a:lstStyle/>
          <a:p>
            <a:pPr marL="0" lvl="0" indent="0" algn="ctr" rtl="0">
              <a:spcBef>
                <a:spcPts val="0"/>
              </a:spcBef>
              <a:spcAft>
                <a:spcPts val="0"/>
              </a:spcAft>
              <a:buNone/>
            </a:pPr>
            <a:r>
              <a:rPr lang="en-US">
                <a:latin typeface="Helvetica Neue"/>
                <a:ea typeface="Helvetica Neue"/>
                <a:cs typeface="Helvetica Neue"/>
                <a:sym typeface="Helvetica Neue"/>
              </a:rPr>
              <a:t>See you back in 15 minutes!</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Thought Experiment #1</a:t>
            </a:r>
            <a:endParaRPr sz="3400"/>
          </a:p>
        </p:txBody>
      </p:sp>
      <p:sp>
        <p:nvSpPr>
          <p:cNvPr id="250" name="Google Shape;250;p33"/>
          <p:cNvSpPr txBox="1"/>
          <p:nvPr/>
        </p:nvSpPr>
        <p:spPr>
          <a:xfrm>
            <a:off x="1041616" y="7315200"/>
            <a:ext cx="21945601" cy="1743720"/>
          </a:xfrm>
          <a:prstGeom prst="rect">
            <a:avLst/>
          </a:prstGeom>
          <a:noFill/>
          <a:ln>
            <a:noFill/>
          </a:ln>
        </p:spPr>
        <p:txBody>
          <a:bodyPr spcFirstLastPara="1" wrap="square" lIns="223475" tIns="111700" rIns="223475" bIns="111700" anchor="ctr" anchorCtr="0">
            <a:noAutofit/>
          </a:bodyPr>
          <a:lstStyle/>
          <a:p>
            <a:pPr marL="0" marR="0" lvl="0" indent="0" algn="l" rtl="0">
              <a:lnSpc>
                <a:spcPct val="90000"/>
              </a:lnSpc>
              <a:spcBef>
                <a:spcPts val="0"/>
              </a:spcBef>
              <a:spcAft>
                <a:spcPts val="0"/>
              </a:spcAft>
              <a:buClr>
                <a:schemeClr val="lt1"/>
              </a:buClr>
              <a:buSzPts val="5900"/>
              <a:buFont typeface="Arial"/>
              <a:buNone/>
            </a:pPr>
            <a:r>
              <a:rPr lang="en-US" sz="5900" b="1" i="1" u="none" strike="noStrike" cap="none">
                <a:solidFill>
                  <a:schemeClr val="lt1"/>
                </a:solidFill>
                <a:latin typeface="Arial"/>
                <a:ea typeface="Arial"/>
                <a:cs typeface="Arial"/>
                <a:sym typeface="Arial"/>
              </a:rPr>
              <a:t>The Great Debate</a:t>
            </a:r>
            <a:endParaRPr sz="3400"/>
          </a:p>
        </p:txBody>
      </p:sp>
    </p:spTree>
    <p:extLst>
      <p:ext uri="{BB962C8B-B14F-4D97-AF65-F5344CB8AC3E}">
        <p14:creationId xmlns:p14="http://schemas.microsoft.com/office/powerpoint/2010/main" val="7968015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p:nvPr/>
        </p:nvSpPr>
        <p:spPr>
          <a:xfrm>
            <a:off x="1196621" y="5943600"/>
            <a:ext cx="22758400" cy="166199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11700" b="1" i="0" u="none" strike="noStrike" cap="none">
                <a:solidFill>
                  <a:schemeClr val="dk1"/>
                </a:solidFill>
                <a:latin typeface="Arial"/>
                <a:ea typeface="Arial"/>
                <a:cs typeface="Arial"/>
                <a:sym typeface="Arial"/>
              </a:rPr>
              <a:t>It’s time for a group activity!</a:t>
            </a:r>
            <a:endParaRPr sz="3400"/>
          </a:p>
        </p:txBody>
      </p:sp>
    </p:spTree>
    <p:extLst>
      <p:ext uri="{BB962C8B-B14F-4D97-AF65-F5344CB8AC3E}">
        <p14:creationId xmlns:p14="http://schemas.microsoft.com/office/powerpoint/2010/main" val="427260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422053" y="5029200"/>
            <a:ext cx="23571199" cy="3200400"/>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6000"/>
              <a:t>Form a group of 3-4 students.</a:t>
            </a:r>
            <a:br>
              <a:rPr lang="en-US" sz="6000"/>
            </a:br>
            <a:r>
              <a:rPr lang="en-US" sz="4400" b="0"/>
              <a:t>(Psst… They shouldn’t be someone right next to you)</a:t>
            </a:r>
            <a:endParaRPr sz="3400"/>
          </a:p>
        </p:txBody>
      </p:sp>
    </p:spTree>
    <p:extLst>
      <p:ext uri="{BB962C8B-B14F-4D97-AF65-F5344CB8AC3E}">
        <p14:creationId xmlns:p14="http://schemas.microsoft.com/office/powerpoint/2010/main" val="127467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rotWithShape="1">
          <a:blip r:embed="rId3">
            <a:alphaModFix/>
          </a:blip>
          <a:srcRect/>
          <a:stretch/>
        </p:blipFill>
        <p:spPr>
          <a:xfrm>
            <a:off x="-3" y="0"/>
            <a:ext cx="18288002" cy="10363200"/>
          </a:xfrm>
          <a:prstGeom prst="rect">
            <a:avLst/>
          </a:prstGeom>
          <a:noFill/>
          <a:ln>
            <a:noFill/>
          </a:ln>
        </p:spPr>
      </p:pic>
      <p:sp>
        <p:nvSpPr>
          <p:cNvPr id="266" name="Google Shape;266;p36"/>
          <p:cNvSpPr txBox="1">
            <a:spLocks noGrp="1"/>
          </p:cNvSpPr>
          <p:nvPr>
            <p:ph type="title"/>
          </p:nvPr>
        </p:nvSpPr>
        <p:spPr>
          <a:xfrm>
            <a:off x="422053" y="9906000"/>
            <a:ext cx="23571199" cy="3200400"/>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5900"/>
              <a:buFont typeface="Arial"/>
              <a:buNone/>
            </a:pPr>
            <a:r>
              <a:rPr lang="en-US" sz="5900" b="0"/>
              <a:t>Imagine… </a:t>
            </a:r>
            <a:br>
              <a:rPr lang="en-US" sz="5900"/>
            </a:br>
            <a:r>
              <a:rPr lang="en-US" sz="5900"/>
              <a:t>Your entire bonus rests on answering this next question. </a:t>
            </a:r>
            <a:endParaRPr sz="3400"/>
          </a:p>
        </p:txBody>
      </p:sp>
    </p:spTree>
    <p:extLst>
      <p:ext uri="{BB962C8B-B14F-4D97-AF65-F5344CB8AC3E}">
        <p14:creationId xmlns:p14="http://schemas.microsoft.com/office/powerpoint/2010/main" val="380433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4" descr="hero-coding.jpg"/>
          <p:cNvPicPr preferRelativeResize="0"/>
          <p:nvPr/>
        </p:nvPicPr>
        <p:blipFill rotWithShape="1">
          <a:blip r:embed="rId3">
            <a:alphaModFix/>
          </a:blip>
          <a:srcRect l="22729" r="24813"/>
          <a:stretch/>
        </p:blipFill>
        <p:spPr>
          <a:xfrm>
            <a:off x="12189349" y="0"/>
            <a:ext cx="12192768" cy="13716002"/>
          </a:xfrm>
          <a:prstGeom prst="rect">
            <a:avLst/>
          </a:prstGeom>
          <a:noFill/>
          <a:ln>
            <a:noFill/>
          </a:ln>
        </p:spPr>
      </p:pic>
      <p:sp>
        <p:nvSpPr>
          <p:cNvPr id="59" name="Google Shape;59;p14"/>
          <p:cNvSpPr/>
          <p:nvPr/>
        </p:nvSpPr>
        <p:spPr>
          <a:xfrm>
            <a:off x="12191334" y="0"/>
            <a:ext cx="12188700" cy="13716000"/>
          </a:xfrm>
          <a:prstGeom prst="rect">
            <a:avLst/>
          </a:prstGeom>
          <a:solidFill>
            <a:srgbClr val="35BCE1">
              <a:alpha val="2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 name="Google Shape;60;p14"/>
          <p:cNvSpPr txBox="1"/>
          <p:nvPr/>
        </p:nvSpPr>
        <p:spPr>
          <a:xfrm>
            <a:off x="1432150" y="1642099"/>
            <a:ext cx="9144410" cy="2884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8000"/>
              <a:buFont typeface="Helvetica Neue"/>
              <a:buNone/>
            </a:pPr>
            <a:r>
              <a:rPr lang="en-US" sz="8000" b="1" i="0" u="none" strike="noStrike" cap="none" dirty="0">
                <a:solidFill>
                  <a:srgbClr val="000000"/>
                </a:solidFill>
                <a:latin typeface="Helvetica Neue"/>
                <a:ea typeface="Helvetica Neue"/>
                <a:cs typeface="Helvetica Neue"/>
                <a:sym typeface="Helvetica Neue"/>
              </a:rPr>
              <a:t>Congratulations!</a:t>
            </a:r>
            <a:endParaRPr dirty="0"/>
          </a:p>
        </p:txBody>
      </p:sp>
      <p:sp>
        <p:nvSpPr>
          <p:cNvPr id="61" name="Google Shape;61;p14"/>
          <p:cNvSpPr txBox="1"/>
          <p:nvPr/>
        </p:nvSpPr>
        <p:spPr>
          <a:xfrm>
            <a:off x="1357600" y="6000513"/>
            <a:ext cx="10401444" cy="61314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5400" b="1" dirty="0"/>
              <a:t>Tonight’s Focus:</a:t>
            </a:r>
          </a:p>
          <a:p>
            <a:pPr marL="0" marR="0" lvl="0" indent="0" algn="l" rtl="0">
              <a:lnSpc>
                <a:spcPct val="100000"/>
              </a:lnSpc>
              <a:spcBef>
                <a:spcPts val="0"/>
              </a:spcBef>
              <a:spcAft>
                <a:spcPts val="0"/>
              </a:spcAft>
              <a:buClr>
                <a:schemeClr val="dk1"/>
              </a:buClr>
              <a:buSzPts val="1100"/>
              <a:buFont typeface="Arial"/>
              <a:buNone/>
            </a:pPr>
            <a:endParaRPr lang="en-US" sz="5400" b="1" dirty="0"/>
          </a:p>
          <a:p>
            <a:pPr marL="685800" marR="0" lvl="0" indent="-685800" algn="l" rtl="0">
              <a:lnSpc>
                <a:spcPct val="100000"/>
              </a:lnSpc>
              <a:spcBef>
                <a:spcPts val="0"/>
              </a:spcBef>
              <a:spcAft>
                <a:spcPts val="0"/>
              </a:spcAft>
              <a:buClr>
                <a:schemeClr val="dk1"/>
              </a:buClr>
              <a:buSzPts val="1100"/>
              <a:buFont typeface="Wingdings" panose="05000000000000000000" pitchFamily="2" charset="2"/>
              <a:buChar char="v"/>
            </a:pPr>
            <a:r>
              <a:rPr lang="en-US" sz="5400" b="1" dirty="0"/>
              <a:t>Community in the classroom</a:t>
            </a:r>
          </a:p>
          <a:p>
            <a:pPr marL="685800" marR="0" lvl="0" indent="-685800" algn="l" rtl="0">
              <a:lnSpc>
                <a:spcPct val="100000"/>
              </a:lnSpc>
              <a:spcBef>
                <a:spcPts val="0"/>
              </a:spcBef>
              <a:spcAft>
                <a:spcPts val="0"/>
              </a:spcAft>
              <a:buClr>
                <a:schemeClr val="dk1"/>
              </a:buClr>
              <a:buSzPts val="1100"/>
              <a:buFont typeface="Wingdings" panose="05000000000000000000" pitchFamily="2" charset="2"/>
              <a:buChar char="v"/>
            </a:pPr>
            <a:endParaRPr lang="en-US" sz="5400" b="1" dirty="0"/>
          </a:p>
          <a:p>
            <a:pPr marL="685800" marR="0" lvl="0" indent="-685800" algn="l" rtl="0">
              <a:lnSpc>
                <a:spcPct val="100000"/>
              </a:lnSpc>
              <a:spcBef>
                <a:spcPts val="0"/>
              </a:spcBef>
              <a:spcAft>
                <a:spcPts val="0"/>
              </a:spcAft>
              <a:buClr>
                <a:schemeClr val="dk1"/>
              </a:buClr>
              <a:buSzPts val="1100"/>
              <a:buFont typeface="Wingdings" panose="05000000000000000000" pitchFamily="2" charset="2"/>
              <a:buChar char="v"/>
            </a:pPr>
            <a:r>
              <a:rPr lang="en-US" sz="5400" b="1" dirty="0"/>
              <a:t>Finding Common Ground</a:t>
            </a:r>
          </a:p>
          <a:p>
            <a:pPr marL="685800" marR="0" lvl="0" indent="-685800" algn="l" rtl="0">
              <a:lnSpc>
                <a:spcPct val="100000"/>
              </a:lnSpc>
              <a:spcBef>
                <a:spcPts val="0"/>
              </a:spcBef>
              <a:spcAft>
                <a:spcPts val="0"/>
              </a:spcAft>
              <a:buClr>
                <a:schemeClr val="dk1"/>
              </a:buClr>
              <a:buSzPts val="1100"/>
              <a:buFont typeface="Wingdings" panose="05000000000000000000" pitchFamily="2" charset="2"/>
              <a:buChar char="v"/>
            </a:pPr>
            <a:endParaRPr lang="en-US" sz="5400" b="1" dirty="0"/>
          </a:p>
          <a:p>
            <a:pPr marL="685800" marR="0" lvl="0" indent="-685800" algn="l" rtl="0">
              <a:lnSpc>
                <a:spcPct val="100000"/>
              </a:lnSpc>
              <a:spcBef>
                <a:spcPts val="0"/>
              </a:spcBef>
              <a:spcAft>
                <a:spcPts val="0"/>
              </a:spcAft>
              <a:buClr>
                <a:schemeClr val="dk1"/>
              </a:buClr>
              <a:buSzPts val="1100"/>
              <a:buFont typeface="Wingdings" panose="05000000000000000000" pitchFamily="2" charset="2"/>
              <a:buChar char="v"/>
            </a:pPr>
            <a:r>
              <a:rPr lang="en-US" sz="5400" b="1" dirty="0"/>
              <a:t>Forming a Collaborative learning environment. </a:t>
            </a:r>
            <a:endParaRPr sz="5400" b="1" dirty="0"/>
          </a:p>
          <a:p>
            <a:pPr marL="0" marR="0" lvl="0" indent="0" algn="l" rtl="0">
              <a:lnSpc>
                <a:spcPct val="100000"/>
              </a:lnSpc>
              <a:spcBef>
                <a:spcPts val="0"/>
              </a:spcBef>
              <a:spcAft>
                <a:spcPts val="0"/>
              </a:spcAft>
              <a:buClr>
                <a:srgbClr val="000000"/>
              </a:buClr>
              <a:buSzPts val="3600"/>
              <a:buFont typeface="Arial"/>
              <a:buNone/>
            </a:pPr>
            <a:endParaRPr sz="3600" dirty="0"/>
          </a:p>
        </p:txBody>
      </p:sp>
      <p:pic>
        <p:nvPicPr>
          <p:cNvPr id="62" name="Google Shape;62;p14" descr="Image"/>
          <p:cNvPicPr preferRelativeResize="0"/>
          <p:nvPr/>
        </p:nvPicPr>
        <p:blipFill rotWithShape="1">
          <a:blip r:embed="rId4">
            <a:alphaModFix amt="30000"/>
          </a:blip>
          <a:srcRect/>
          <a:stretch/>
        </p:blipFill>
        <p:spPr>
          <a:xfrm rot="2700000">
            <a:off x="17622990" y="-1614449"/>
            <a:ext cx="10705043" cy="6151635"/>
          </a:xfrm>
          <a:prstGeom prst="rect">
            <a:avLst/>
          </a:prstGeom>
          <a:noFill/>
          <a:ln>
            <a:noFill/>
          </a:ln>
        </p:spPr>
      </p:pic>
      <p:sp>
        <p:nvSpPr>
          <p:cNvPr id="63" name="Google Shape;63;p14"/>
          <p:cNvSpPr/>
          <p:nvPr/>
        </p:nvSpPr>
        <p:spPr>
          <a:xfrm>
            <a:off x="434229" y="446834"/>
            <a:ext cx="23515500" cy="12822300"/>
          </a:xfrm>
          <a:prstGeom prst="rect">
            <a:avLst/>
          </a:prstGeom>
          <a:noFill/>
          <a:ln w="25400" cap="flat" cmpd="sng">
            <a:solidFill>
              <a:srgbClr val="2E91A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83993133"/>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The Question…</a:t>
            </a:r>
            <a:endParaRPr sz="3400"/>
          </a:p>
        </p:txBody>
      </p:sp>
      <p:sp>
        <p:nvSpPr>
          <p:cNvPr id="272" name="Google Shape;272;p37"/>
          <p:cNvSpPr txBox="1"/>
          <p:nvPr/>
        </p:nvSpPr>
        <p:spPr>
          <a:xfrm>
            <a:off x="392605" y="5181600"/>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11700">
                <a:solidFill>
                  <a:schemeClr val="dk1"/>
                </a:solidFill>
                <a:latin typeface="Arial"/>
                <a:ea typeface="Arial"/>
                <a:cs typeface="Arial"/>
                <a:sym typeface="Arial"/>
              </a:rPr>
              <a:t>Which do Americans prefer: </a:t>
            </a:r>
            <a:endParaRPr sz="3400"/>
          </a:p>
          <a:p>
            <a:pPr marL="0" marR="0" lvl="0" indent="0" algn="ctr" rtl="0">
              <a:spcBef>
                <a:spcPts val="0"/>
              </a:spcBef>
              <a:spcAft>
                <a:spcPts val="0"/>
              </a:spcAft>
              <a:buNone/>
            </a:pPr>
            <a:r>
              <a:rPr lang="en-US" sz="11700">
                <a:solidFill>
                  <a:schemeClr val="dk1"/>
                </a:solidFill>
                <a:latin typeface="Arial"/>
                <a:ea typeface="Arial"/>
                <a:cs typeface="Arial"/>
                <a:sym typeface="Arial"/>
              </a:rPr>
              <a:t>Italian or Mexican food?</a:t>
            </a:r>
            <a:endParaRPr sz="3400"/>
          </a:p>
        </p:txBody>
      </p:sp>
      <p:pic>
        <p:nvPicPr>
          <p:cNvPr id="273" name="Google Shape;273;p37"/>
          <p:cNvPicPr preferRelativeResize="0"/>
          <p:nvPr/>
        </p:nvPicPr>
        <p:blipFill rotWithShape="1">
          <a:blip r:embed="rId3">
            <a:alphaModFix/>
          </a:blip>
          <a:srcRect/>
          <a:stretch/>
        </p:blipFill>
        <p:spPr>
          <a:xfrm>
            <a:off x="5283200" y="8679028"/>
            <a:ext cx="10306050" cy="3977774"/>
          </a:xfrm>
          <a:prstGeom prst="rect">
            <a:avLst/>
          </a:prstGeom>
          <a:noFill/>
          <a:ln>
            <a:noFill/>
          </a:ln>
        </p:spPr>
      </p:pic>
      <p:pic>
        <p:nvPicPr>
          <p:cNvPr id="274" name="Google Shape;274;p37"/>
          <p:cNvPicPr preferRelativeResize="0"/>
          <p:nvPr/>
        </p:nvPicPr>
        <p:blipFill rotWithShape="1">
          <a:blip r:embed="rId4">
            <a:alphaModFix/>
          </a:blip>
          <a:srcRect/>
          <a:stretch/>
        </p:blipFill>
        <p:spPr>
          <a:xfrm>
            <a:off x="4864098" y="1799726"/>
            <a:ext cx="10991850" cy="3219450"/>
          </a:xfrm>
          <a:prstGeom prst="rect">
            <a:avLst/>
          </a:prstGeom>
          <a:noFill/>
          <a:ln>
            <a:noFill/>
          </a:ln>
        </p:spPr>
      </p:pic>
    </p:spTree>
    <p:extLst>
      <p:ext uri="{BB962C8B-B14F-4D97-AF65-F5344CB8AC3E}">
        <p14:creationId xmlns:p14="http://schemas.microsoft.com/office/powerpoint/2010/main" val="36062209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&gt; YOUR TURN!</a:t>
            </a:r>
            <a:endParaRPr sz="3400"/>
          </a:p>
        </p:txBody>
      </p:sp>
      <p:sp>
        <p:nvSpPr>
          <p:cNvPr id="281" name="Google Shape;281;p38"/>
          <p:cNvSpPr/>
          <p:nvPr/>
        </p:nvSpPr>
        <p:spPr>
          <a:xfrm>
            <a:off x="-31309" y="1379230"/>
            <a:ext cx="24415310" cy="11253166"/>
          </a:xfrm>
          <a:prstGeom prst="rect">
            <a:avLst/>
          </a:prstGeom>
          <a:solidFill>
            <a:srgbClr val="F2F2F2"/>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282" name="Google Shape;282;p38"/>
          <p:cNvSpPr txBox="1"/>
          <p:nvPr/>
        </p:nvSpPr>
        <p:spPr>
          <a:xfrm>
            <a:off x="812800" y="1524000"/>
            <a:ext cx="23164800" cy="114603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chemeClr val="dk1"/>
                </a:solidFill>
                <a:latin typeface="Arial"/>
                <a:ea typeface="Arial"/>
                <a:cs typeface="Arial"/>
                <a:sym typeface="Arial"/>
              </a:rPr>
              <a:t>Assignment:</a:t>
            </a:r>
            <a:endParaRPr sz="3400"/>
          </a:p>
          <a:p>
            <a:pPr marL="0" marR="0" lvl="0" indent="0" algn="l" rtl="0">
              <a:spcBef>
                <a:spcPts val="0"/>
              </a:spcBef>
              <a:spcAft>
                <a:spcPts val="0"/>
              </a:spcAft>
              <a:buNone/>
            </a:pPr>
            <a:r>
              <a:rPr lang="en-US" sz="4400">
                <a:solidFill>
                  <a:schemeClr val="dk1"/>
                </a:solidFill>
                <a:latin typeface="Arial"/>
                <a:ea typeface="Arial"/>
                <a:cs typeface="Arial"/>
                <a:sym typeface="Arial"/>
              </a:rPr>
              <a:t>With your group develop a complete strategy for answering this question with as much confidence possible. Specifically, answer questions like:</a:t>
            </a:r>
            <a:endParaRPr sz="3400"/>
          </a:p>
          <a:p>
            <a:pPr marL="0" marR="0" lvl="0" indent="0" algn="l" rtl="0">
              <a:spcBef>
                <a:spcPts val="0"/>
              </a:spcBef>
              <a:spcAft>
                <a:spcPts val="0"/>
              </a:spcAft>
              <a:buNone/>
            </a:pPr>
            <a:endParaRPr sz="44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What data will you attempt to gather?</a:t>
            </a:r>
            <a:endParaRPr sz="44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What relationships will you be looking for?</a:t>
            </a:r>
            <a:endParaRPr sz="44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How will you ensure your answer is most likely “true”?</a:t>
            </a:r>
            <a:endParaRPr sz="3400"/>
          </a:p>
          <a:p>
            <a:pPr marL="0" marR="0" lvl="0" indent="0" algn="l" rtl="0">
              <a:spcBef>
                <a:spcPts val="0"/>
              </a:spcBef>
              <a:spcAft>
                <a:spcPts val="0"/>
              </a:spcAft>
              <a:buNone/>
            </a:pPr>
            <a:endParaRPr sz="4400">
              <a:solidFill>
                <a:schemeClr val="dk1"/>
              </a:solidFill>
              <a:latin typeface="Arial"/>
              <a:ea typeface="Arial"/>
              <a:cs typeface="Arial"/>
              <a:sym typeface="Arial"/>
            </a:endParaRPr>
          </a:p>
          <a:p>
            <a:pPr marL="0" marR="0" lvl="0" indent="0" algn="l" rtl="0">
              <a:spcBef>
                <a:spcPts val="0"/>
              </a:spcBef>
              <a:spcAft>
                <a:spcPts val="0"/>
              </a:spcAft>
              <a:buNone/>
            </a:pPr>
            <a:r>
              <a:rPr lang="en-US" sz="4400" b="1">
                <a:solidFill>
                  <a:schemeClr val="dk1"/>
                </a:solidFill>
                <a:latin typeface="Arial"/>
                <a:ea typeface="Arial"/>
                <a:cs typeface="Arial"/>
                <a:sym typeface="Arial"/>
              </a:rPr>
              <a:t>Assumptions:</a:t>
            </a:r>
            <a:endParaRPr sz="3400"/>
          </a:p>
          <a:p>
            <a:pPr marL="838200" marR="0" lvl="0" indent="-558800" algn="l" rtl="0">
              <a:spcBef>
                <a:spcPts val="0"/>
              </a:spcBef>
              <a:spcAft>
                <a:spcPts val="0"/>
              </a:spcAft>
              <a:buClr>
                <a:schemeClr val="dk1"/>
              </a:buClr>
              <a:buSzPts val="4400"/>
              <a:buFont typeface="Arial"/>
              <a:buNone/>
            </a:pPr>
            <a:endParaRPr sz="44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You are given 5 hours and a budget of $10 to accomplish this.</a:t>
            </a:r>
            <a:endParaRPr sz="44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Your answer will be tested by randomly selecting 9 Americans who will each be asked the question – with 0 qualifiers. </a:t>
            </a:r>
            <a:endParaRPr sz="3400"/>
          </a:p>
          <a:p>
            <a:pPr marL="838200" marR="0" lvl="0" indent="-838200" algn="l" rtl="0">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You only have your team. </a:t>
            </a:r>
            <a:endParaRPr sz="3400"/>
          </a:p>
          <a:p>
            <a:pPr marL="0" marR="0" lvl="0" indent="0" algn="l" rtl="0">
              <a:spcBef>
                <a:spcPts val="0"/>
              </a:spcBef>
              <a:spcAft>
                <a:spcPts val="0"/>
              </a:spcAft>
              <a:buNone/>
            </a:pPr>
            <a:endParaRPr sz="4400">
              <a:solidFill>
                <a:schemeClr val="dk1"/>
              </a:solidFill>
              <a:latin typeface="Arial"/>
              <a:ea typeface="Arial"/>
              <a:cs typeface="Arial"/>
              <a:sym typeface="Arial"/>
            </a:endParaRPr>
          </a:p>
          <a:p>
            <a:pPr marL="0" marR="0" lvl="0" indent="0" algn="l" rtl="0">
              <a:spcBef>
                <a:spcPts val="0"/>
              </a:spcBef>
              <a:spcAft>
                <a:spcPts val="0"/>
              </a:spcAft>
              <a:buNone/>
            </a:pPr>
            <a:r>
              <a:rPr lang="en-US" sz="4400" b="1" i="1" u="sng">
                <a:solidFill>
                  <a:schemeClr val="dk1"/>
                </a:solidFill>
                <a:latin typeface="Arial"/>
                <a:ea typeface="Arial"/>
                <a:cs typeface="Arial"/>
                <a:sym typeface="Arial"/>
              </a:rPr>
              <a:t>Be prepared to share!</a:t>
            </a:r>
            <a:r>
              <a:rPr lang="en-US" sz="4400" b="1" i="1">
                <a:solidFill>
                  <a:schemeClr val="dk1"/>
                </a:solidFill>
                <a:latin typeface="Arial"/>
                <a:ea typeface="Arial"/>
                <a:cs typeface="Arial"/>
                <a:sym typeface="Arial"/>
              </a:rPr>
              <a:t> </a:t>
            </a:r>
            <a:r>
              <a:rPr lang="en-US" sz="4400" i="1">
                <a:solidFill>
                  <a:schemeClr val="dk1"/>
                </a:solidFill>
                <a:latin typeface="Arial"/>
                <a:ea typeface="Arial"/>
                <a:cs typeface="Arial"/>
                <a:sym typeface="Arial"/>
              </a:rPr>
              <a:t>(P.S. Your answer had better not be: “We Googled it”)</a:t>
            </a:r>
            <a:endParaRPr sz="3400"/>
          </a:p>
        </p:txBody>
      </p:sp>
      <p:sp>
        <p:nvSpPr>
          <p:cNvPr id="283" name="Google Shape;283;p38"/>
          <p:cNvSpPr txBox="1"/>
          <p:nvPr/>
        </p:nvSpPr>
        <p:spPr>
          <a:xfrm>
            <a:off x="7721600" y="249650"/>
            <a:ext cx="16256001" cy="738664"/>
          </a:xfrm>
          <a:prstGeom prst="rect">
            <a:avLst/>
          </a:prstGeom>
          <a:no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4400" b="1">
                <a:solidFill>
                  <a:schemeClr val="dk1"/>
                </a:solidFill>
                <a:latin typeface="Arial"/>
                <a:ea typeface="Arial"/>
                <a:cs typeface="Arial"/>
                <a:sym typeface="Arial"/>
              </a:rPr>
              <a:t>Activity</a:t>
            </a:r>
            <a:r>
              <a:rPr lang="en-US" sz="4400" i="1">
                <a:solidFill>
                  <a:schemeClr val="dk1"/>
                </a:solidFill>
                <a:latin typeface="Arial"/>
                <a:ea typeface="Arial"/>
                <a:cs typeface="Arial"/>
                <a:sym typeface="Arial"/>
              </a:rPr>
              <a:t>: </a:t>
            </a:r>
            <a:r>
              <a:rPr lang="en-US" sz="4400">
                <a:solidFill>
                  <a:schemeClr val="dk1"/>
                </a:solidFill>
                <a:latin typeface="Arial"/>
                <a:ea typeface="Arial"/>
                <a:cs typeface="Arial"/>
                <a:sym typeface="Arial"/>
              </a:rPr>
              <a:t>The Great Debate </a:t>
            </a:r>
            <a:r>
              <a:rPr lang="en-US" sz="4400" b="1">
                <a:solidFill>
                  <a:schemeClr val="dk1"/>
                </a:solidFill>
                <a:latin typeface="Arial"/>
                <a:ea typeface="Arial"/>
                <a:cs typeface="Arial"/>
                <a:sym typeface="Arial"/>
              </a:rPr>
              <a:t>|  Suggested Time: </a:t>
            </a:r>
            <a:r>
              <a:rPr lang="en-US" sz="4400">
                <a:solidFill>
                  <a:schemeClr val="dk1"/>
                </a:solidFill>
                <a:latin typeface="Arial"/>
                <a:ea typeface="Arial"/>
                <a:cs typeface="Arial"/>
                <a:sym typeface="Arial"/>
              </a:rPr>
              <a:t>15 min</a:t>
            </a:r>
            <a:endParaRPr sz="4400" i="1">
              <a:solidFill>
                <a:schemeClr val="dk1"/>
              </a:solidFill>
              <a:latin typeface="Arial"/>
              <a:ea typeface="Arial"/>
              <a:cs typeface="Arial"/>
              <a:sym typeface="Arial"/>
            </a:endParaRPr>
          </a:p>
        </p:txBody>
      </p:sp>
    </p:spTree>
    <p:extLst>
      <p:ext uri="{BB962C8B-B14F-4D97-AF65-F5344CB8AC3E}">
        <p14:creationId xmlns:p14="http://schemas.microsoft.com/office/powerpoint/2010/main" val="859067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Thought Experiment #1</a:t>
            </a:r>
            <a:endParaRPr sz="3400"/>
          </a:p>
        </p:txBody>
      </p:sp>
      <p:sp>
        <p:nvSpPr>
          <p:cNvPr id="290" name="Google Shape;290;p39"/>
          <p:cNvSpPr txBox="1"/>
          <p:nvPr/>
        </p:nvSpPr>
        <p:spPr>
          <a:xfrm>
            <a:off x="1041616" y="7315200"/>
            <a:ext cx="21945601" cy="1743720"/>
          </a:xfrm>
          <a:prstGeom prst="rect">
            <a:avLst/>
          </a:prstGeom>
          <a:noFill/>
          <a:ln>
            <a:noFill/>
          </a:ln>
        </p:spPr>
        <p:txBody>
          <a:bodyPr spcFirstLastPara="1" wrap="square" lIns="223475" tIns="111700" rIns="223475" bIns="111700" anchor="ctr" anchorCtr="0">
            <a:noAutofit/>
          </a:bodyPr>
          <a:lstStyle/>
          <a:p>
            <a:pPr marL="0" marR="0" lvl="0" indent="0" algn="l" rtl="0">
              <a:lnSpc>
                <a:spcPct val="90000"/>
              </a:lnSpc>
              <a:spcBef>
                <a:spcPts val="0"/>
              </a:spcBef>
              <a:spcAft>
                <a:spcPts val="0"/>
              </a:spcAft>
              <a:buClr>
                <a:schemeClr val="lt1"/>
              </a:buClr>
              <a:buSzPts val="5900"/>
              <a:buFont typeface="Arial"/>
              <a:buNone/>
            </a:pPr>
            <a:r>
              <a:rPr lang="en-US" sz="5900" b="1" i="1">
                <a:solidFill>
                  <a:schemeClr val="lt1"/>
                </a:solidFill>
                <a:latin typeface="Arial"/>
                <a:ea typeface="Arial"/>
                <a:cs typeface="Arial"/>
                <a:sym typeface="Arial"/>
              </a:rPr>
              <a:t>The Great Debate (Analyzed)</a:t>
            </a:r>
            <a:endParaRPr sz="3400"/>
          </a:p>
        </p:txBody>
      </p:sp>
    </p:spTree>
    <p:extLst>
      <p:ext uri="{BB962C8B-B14F-4D97-AF65-F5344CB8AC3E}">
        <p14:creationId xmlns:p14="http://schemas.microsoft.com/office/powerpoint/2010/main" val="10620700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1: </a:t>
            </a:r>
            <a:br>
              <a:rPr lang="en-US" sz="7200"/>
            </a:br>
            <a:r>
              <a:rPr lang="en-US" sz="7200"/>
              <a:t>Decompose the Ask</a:t>
            </a:r>
            <a:endParaRPr sz="7200"/>
          </a:p>
        </p:txBody>
      </p:sp>
    </p:spTree>
    <p:extLst>
      <p:ext uri="{BB962C8B-B14F-4D97-AF65-F5344CB8AC3E}">
        <p14:creationId xmlns:p14="http://schemas.microsoft.com/office/powerpoint/2010/main" val="68944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01" name="Google Shape;301;p41"/>
          <p:cNvSpPr txBox="1"/>
          <p:nvPr/>
        </p:nvSpPr>
        <p:spPr>
          <a:xfrm>
            <a:off x="392605" y="5181600"/>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11700">
                <a:solidFill>
                  <a:schemeClr val="dk1"/>
                </a:solidFill>
                <a:latin typeface="Arial"/>
                <a:ea typeface="Arial"/>
                <a:cs typeface="Arial"/>
                <a:sym typeface="Arial"/>
              </a:rPr>
              <a:t>Which do Americans prefer: </a:t>
            </a:r>
            <a:endParaRPr sz="3400"/>
          </a:p>
          <a:p>
            <a:pPr marL="0" marR="0" lvl="0" indent="0" algn="ctr" rtl="0">
              <a:spcBef>
                <a:spcPts val="0"/>
              </a:spcBef>
              <a:spcAft>
                <a:spcPts val="0"/>
              </a:spcAft>
              <a:buNone/>
            </a:pPr>
            <a:r>
              <a:rPr lang="en-US" sz="11700">
                <a:solidFill>
                  <a:schemeClr val="dk1"/>
                </a:solidFill>
                <a:latin typeface="Arial"/>
                <a:ea typeface="Arial"/>
                <a:cs typeface="Arial"/>
                <a:sym typeface="Arial"/>
              </a:rPr>
              <a:t>Italian or Mexican food?</a:t>
            </a:r>
            <a:endParaRPr sz="3400"/>
          </a:p>
        </p:txBody>
      </p:sp>
    </p:spTree>
    <p:extLst>
      <p:ext uri="{BB962C8B-B14F-4D97-AF65-F5344CB8AC3E}">
        <p14:creationId xmlns:p14="http://schemas.microsoft.com/office/powerpoint/2010/main" val="1482435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2"/>
          <p:cNvSpPr txBox="1"/>
          <p:nvPr/>
        </p:nvSpPr>
        <p:spPr>
          <a:xfrm>
            <a:off x="392605" y="5334000"/>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t>
            </a:r>
            <a:r>
              <a:rPr lang="en-US" sz="15600" b="1">
                <a:solidFill>
                  <a:schemeClr val="dk1"/>
                </a:solidFill>
                <a:latin typeface="Arial"/>
                <a:ea typeface="Arial"/>
                <a:cs typeface="Arial"/>
                <a:sym typeface="Arial"/>
              </a:rPr>
              <a:t>Americans</a:t>
            </a:r>
            <a:r>
              <a:rPr lang="en-US" sz="12200">
                <a:solidFill>
                  <a:schemeClr val="dk1"/>
                </a:solidFill>
                <a:latin typeface="Arial"/>
                <a:ea typeface="Arial"/>
                <a:cs typeface="Arial"/>
                <a:sym typeface="Arial"/>
              </a:rPr>
              <a:t> </a:t>
            </a:r>
            <a:r>
              <a:rPr lang="en-US" sz="8800">
                <a:solidFill>
                  <a:schemeClr val="dk1"/>
                </a:solidFill>
                <a:latin typeface="Arial"/>
                <a:ea typeface="Arial"/>
                <a:cs typeface="Arial"/>
                <a:sym typeface="Arial"/>
              </a:rPr>
              <a:t>prefer: </a:t>
            </a:r>
            <a:endParaRPr sz="3400"/>
          </a:p>
          <a:p>
            <a:pPr marL="0" marR="0" lvl="0" indent="0" algn="ctr" rtl="0">
              <a:spcBef>
                <a:spcPts val="0"/>
              </a:spcBef>
              <a:spcAft>
                <a:spcPts val="0"/>
              </a:spcAft>
              <a:buNone/>
            </a:pPr>
            <a:r>
              <a:rPr lang="en-US" sz="8800">
                <a:solidFill>
                  <a:schemeClr val="dk1"/>
                </a:solidFill>
                <a:latin typeface="Arial"/>
                <a:ea typeface="Arial"/>
                <a:cs typeface="Arial"/>
                <a:sym typeface="Arial"/>
              </a:rPr>
              <a:t>Italian or Mexican food?</a:t>
            </a:r>
            <a:endParaRPr sz="3400"/>
          </a:p>
        </p:txBody>
      </p:sp>
      <p:sp>
        <p:nvSpPr>
          <p:cNvPr id="307" name="Google Shape;307;p42"/>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08" name="Google Shape;308;p42"/>
          <p:cNvSpPr/>
          <p:nvPr/>
        </p:nvSpPr>
        <p:spPr>
          <a:xfrm>
            <a:off x="7315200" y="5746016"/>
            <a:ext cx="11379200" cy="1569184"/>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Tree>
    <p:extLst>
      <p:ext uri="{BB962C8B-B14F-4D97-AF65-F5344CB8AC3E}">
        <p14:creationId xmlns:p14="http://schemas.microsoft.com/office/powerpoint/2010/main" val="10375881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p:nvPr/>
        </p:nvSpPr>
        <p:spPr>
          <a:xfrm>
            <a:off x="392605" y="1657546"/>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t>
            </a:r>
            <a:r>
              <a:rPr lang="en-US" sz="15600" b="1">
                <a:solidFill>
                  <a:schemeClr val="dk1"/>
                </a:solidFill>
                <a:latin typeface="Arial"/>
                <a:ea typeface="Arial"/>
                <a:cs typeface="Arial"/>
                <a:sym typeface="Arial"/>
              </a:rPr>
              <a:t>Americans</a:t>
            </a:r>
            <a:r>
              <a:rPr lang="en-US" sz="12200">
                <a:solidFill>
                  <a:schemeClr val="dk1"/>
                </a:solidFill>
                <a:latin typeface="Arial"/>
                <a:ea typeface="Arial"/>
                <a:cs typeface="Arial"/>
                <a:sym typeface="Arial"/>
              </a:rPr>
              <a:t> </a:t>
            </a:r>
            <a:r>
              <a:rPr lang="en-US" sz="8800">
                <a:solidFill>
                  <a:schemeClr val="dk1"/>
                </a:solidFill>
                <a:latin typeface="Arial"/>
                <a:ea typeface="Arial"/>
                <a:cs typeface="Arial"/>
                <a:sym typeface="Arial"/>
              </a:rPr>
              <a:t>prefer: </a:t>
            </a:r>
            <a:endParaRPr sz="3400"/>
          </a:p>
          <a:p>
            <a:pPr marL="0" marR="0" lvl="0" indent="0" algn="ctr" rtl="0">
              <a:spcBef>
                <a:spcPts val="0"/>
              </a:spcBef>
              <a:spcAft>
                <a:spcPts val="0"/>
              </a:spcAft>
              <a:buNone/>
            </a:pPr>
            <a:r>
              <a:rPr lang="en-US" sz="8800">
                <a:solidFill>
                  <a:schemeClr val="dk1"/>
                </a:solidFill>
                <a:latin typeface="Arial"/>
                <a:ea typeface="Arial"/>
                <a:cs typeface="Arial"/>
                <a:sym typeface="Arial"/>
              </a:rPr>
              <a:t>Italian or Mexican food?</a:t>
            </a:r>
            <a:endParaRPr sz="3400"/>
          </a:p>
        </p:txBody>
      </p:sp>
      <p:sp>
        <p:nvSpPr>
          <p:cNvPr id="314" name="Google Shape;314;p43"/>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15" name="Google Shape;315;p43"/>
          <p:cNvSpPr/>
          <p:nvPr/>
        </p:nvSpPr>
        <p:spPr>
          <a:xfrm>
            <a:off x="7614500" y="2112700"/>
            <a:ext cx="10651500" cy="1804500"/>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16" name="Google Shape;316;p43"/>
          <p:cNvSpPr txBox="1"/>
          <p:nvPr/>
        </p:nvSpPr>
        <p:spPr>
          <a:xfrm>
            <a:off x="805900" y="5269832"/>
            <a:ext cx="22961700" cy="51705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u="sng">
                <a:solidFill>
                  <a:srgbClr val="FF0000"/>
                </a:solidFill>
                <a:latin typeface="Arial"/>
                <a:ea typeface="Arial"/>
                <a:cs typeface="Arial"/>
                <a:sym typeface="Arial"/>
              </a:rPr>
              <a:t>Questions it Raises:</a:t>
            </a:r>
            <a:endParaRPr sz="3400"/>
          </a:p>
          <a:p>
            <a:pPr marL="0" marR="0" lvl="0" indent="0" algn="l" rtl="0">
              <a:spcBef>
                <a:spcPts val="0"/>
              </a:spcBef>
              <a:spcAft>
                <a:spcPts val="0"/>
              </a:spcAft>
              <a:buNone/>
            </a:pPr>
            <a:endParaRPr sz="4400" b="1" u="sng">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Who exactly is an American?</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Are Americans just white, forty-year old males? </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Do Americans just live in big cities?</a:t>
            </a:r>
            <a:endParaRPr sz="3400"/>
          </a:p>
          <a:p>
            <a:pPr marL="0" marR="0" lvl="0" indent="0" algn="l" rtl="0">
              <a:spcBef>
                <a:spcPts val="0"/>
              </a:spcBef>
              <a:spcAft>
                <a:spcPts val="0"/>
              </a:spcAft>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Are Americans just millennials? </a:t>
            </a:r>
            <a:endParaRPr sz="3400"/>
          </a:p>
        </p:txBody>
      </p:sp>
      <p:cxnSp>
        <p:nvCxnSpPr>
          <p:cNvPr id="317" name="Google Shape;317;p43"/>
          <p:cNvCxnSpPr/>
          <p:nvPr/>
        </p:nvCxnSpPr>
        <p:spPr>
          <a:xfrm>
            <a:off x="812800" y="5277282"/>
            <a:ext cx="22351999" cy="0"/>
          </a:xfrm>
          <a:prstGeom prst="straightConnector1">
            <a:avLst/>
          </a:prstGeom>
          <a:noFill/>
          <a:ln w="38100" cap="flat" cmpd="sng">
            <a:solidFill>
              <a:schemeClr val="dk1"/>
            </a:solidFill>
            <a:prstDash val="solid"/>
            <a:miter lim="800000"/>
            <a:headEnd type="none" w="sm" len="sm"/>
            <a:tailEnd type="none" w="sm" len="sm"/>
          </a:ln>
        </p:spPr>
      </p:cxnSp>
      <p:sp>
        <p:nvSpPr>
          <p:cNvPr id="318" name="Google Shape;318;p43"/>
          <p:cNvSpPr txBox="1"/>
          <p:nvPr/>
        </p:nvSpPr>
        <p:spPr>
          <a:xfrm>
            <a:off x="1016000" y="11386728"/>
            <a:ext cx="23164801"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Obviously not.</a:t>
            </a:r>
            <a:r>
              <a:rPr lang="en-US" sz="4400" b="1">
                <a:solidFill>
                  <a:schemeClr val="dk1"/>
                </a:solidFill>
                <a:latin typeface="Arial"/>
                <a:ea typeface="Arial"/>
                <a:cs typeface="Arial"/>
                <a:sym typeface="Arial"/>
              </a:rPr>
              <a:t> </a:t>
            </a:r>
            <a:r>
              <a:rPr lang="en-US" sz="4400">
                <a:solidFill>
                  <a:schemeClr val="dk1"/>
                </a:solidFill>
                <a:latin typeface="Arial"/>
                <a:ea typeface="Arial"/>
                <a:cs typeface="Arial"/>
                <a:sym typeface="Arial"/>
              </a:rPr>
              <a:t>So, how can we get a </a:t>
            </a:r>
            <a:r>
              <a:rPr lang="en-US" sz="4400" b="1" i="1" u="sng">
                <a:solidFill>
                  <a:schemeClr val="dk1"/>
                </a:solidFill>
                <a:latin typeface="Arial"/>
                <a:ea typeface="Arial"/>
                <a:cs typeface="Arial"/>
                <a:sym typeface="Arial"/>
              </a:rPr>
              <a:t>representative</a:t>
            </a:r>
            <a:r>
              <a:rPr lang="en-US" sz="4400">
                <a:solidFill>
                  <a:schemeClr val="dk1"/>
                </a:solidFill>
                <a:latin typeface="Arial"/>
                <a:ea typeface="Arial"/>
                <a:cs typeface="Arial"/>
                <a:sym typeface="Arial"/>
              </a:rPr>
              <a:t> sample of Americans?</a:t>
            </a:r>
            <a:endParaRPr sz="3400"/>
          </a:p>
        </p:txBody>
      </p:sp>
    </p:spTree>
    <p:extLst>
      <p:ext uri="{BB962C8B-B14F-4D97-AF65-F5344CB8AC3E}">
        <p14:creationId xmlns:p14="http://schemas.microsoft.com/office/powerpoint/2010/main" val="1380195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24" name="Google Shape;324;p44"/>
          <p:cNvSpPr txBox="1"/>
          <p:nvPr/>
        </p:nvSpPr>
        <p:spPr>
          <a:xfrm>
            <a:off x="392605" y="5181600"/>
            <a:ext cx="23788195" cy="313932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Americans </a:t>
            </a:r>
            <a:r>
              <a:rPr lang="en-US" sz="14700" b="1">
                <a:solidFill>
                  <a:schemeClr val="dk1"/>
                </a:solidFill>
                <a:latin typeface="Arial"/>
                <a:ea typeface="Arial"/>
                <a:cs typeface="Arial"/>
                <a:sym typeface="Arial"/>
              </a:rPr>
              <a:t>prefer</a:t>
            </a:r>
            <a:r>
              <a:rPr lang="en-US" sz="8800">
                <a:solidFill>
                  <a:schemeClr val="dk1"/>
                </a:solidFill>
                <a:latin typeface="Arial"/>
                <a:ea typeface="Arial"/>
                <a:cs typeface="Arial"/>
                <a:sym typeface="Arial"/>
              </a:rPr>
              <a:t>: </a:t>
            </a:r>
            <a:endParaRPr sz="3400"/>
          </a:p>
          <a:p>
            <a:pPr marL="0" marR="0" lvl="0" indent="0" algn="ctr" rtl="0">
              <a:spcBef>
                <a:spcPts val="0"/>
              </a:spcBef>
              <a:spcAft>
                <a:spcPts val="0"/>
              </a:spcAft>
              <a:buNone/>
            </a:pPr>
            <a:r>
              <a:rPr lang="en-US" sz="8800">
                <a:solidFill>
                  <a:schemeClr val="dk1"/>
                </a:solidFill>
                <a:latin typeface="Arial"/>
                <a:ea typeface="Arial"/>
                <a:cs typeface="Arial"/>
                <a:sym typeface="Arial"/>
              </a:rPr>
              <a:t>Italian or Mexican food?</a:t>
            </a:r>
            <a:endParaRPr sz="3400"/>
          </a:p>
        </p:txBody>
      </p:sp>
      <p:sp>
        <p:nvSpPr>
          <p:cNvPr id="325" name="Google Shape;325;p44"/>
          <p:cNvSpPr/>
          <p:nvPr/>
        </p:nvSpPr>
        <p:spPr>
          <a:xfrm>
            <a:off x="14833600" y="5334000"/>
            <a:ext cx="6502400" cy="1981200"/>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Tree>
    <p:extLst>
      <p:ext uri="{BB962C8B-B14F-4D97-AF65-F5344CB8AC3E}">
        <p14:creationId xmlns:p14="http://schemas.microsoft.com/office/powerpoint/2010/main" val="567770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31" name="Google Shape;331;p45"/>
          <p:cNvSpPr txBox="1"/>
          <p:nvPr/>
        </p:nvSpPr>
        <p:spPr>
          <a:xfrm>
            <a:off x="392605" y="1828800"/>
            <a:ext cx="23788195" cy="313932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Americans </a:t>
            </a:r>
            <a:r>
              <a:rPr lang="en-US" sz="14700" b="1">
                <a:solidFill>
                  <a:schemeClr val="dk1"/>
                </a:solidFill>
                <a:latin typeface="Arial"/>
                <a:ea typeface="Arial"/>
                <a:cs typeface="Arial"/>
                <a:sym typeface="Arial"/>
              </a:rPr>
              <a:t>prefer</a:t>
            </a:r>
            <a:r>
              <a:rPr lang="en-US" sz="8800">
                <a:solidFill>
                  <a:schemeClr val="dk1"/>
                </a:solidFill>
                <a:latin typeface="Arial"/>
                <a:ea typeface="Arial"/>
                <a:cs typeface="Arial"/>
                <a:sym typeface="Arial"/>
              </a:rPr>
              <a:t>: </a:t>
            </a:r>
            <a:endParaRPr sz="3400"/>
          </a:p>
          <a:p>
            <a:pPr marL="0" marR="0" lvl="0" indent="0" algn="ctr" rtl="0">
              <a:spcBef>
                <a:spcPts val="0"/>
              </a:spcBef>
              <a:spcAft>
                <a:spcPts val="0"/>
              </a:spcAft>
              <a:buNone/>
            </a:pPr>
            <a:r>
              <a:rPr lang="en-US" sz="8800">
                <a:solidFill>
                  <a:schemeClr val="dk1"/>
                </a:solidFill>
                <a:latin typeface="Arial"/>
                <a:ea typeface="Arial"/>
                <a:cs typeface="Arial"/>
                <a:sym typeface="Arial"/>
              </a:rPr>
              <a:t>Italian or Mexican food?</a:t>
            </a:r>
            <a:endParaRPr sz="3400"/>
          </a:p>
        </p:txBody>
      </p:sp>
      <p:sp>
        <p:nvSpPr>
          <p:cNvPr id="332" name="Google Shape;332;p45"/>
          <p:cNvSpPr/>
          <p:nvPr/>
        </p:nvSpPr>
        <p:spPr>
          <a:xfrm>
            <a:off x="14525500" y="2157250"/>
            <a:ext cx="6502500" cy="1981200"/>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33" name="Google Shape;333;p45"/>
          <p:cNvSpPr txBox="1"/>
          <p:nvPr/>
        </p:nvSpPr>
        <p:spPr>
          <a:xfrm>
            <a:off x="805850" y="5489232"/>
            <a:ext cx="22961700" cy="51705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u="sng">
                <a:solidFill>
                  <a:srgbClr val="FF0000"/>
                </a:solidFill>
                <a:latin typeface="Arial"/>
                <a:ea typeface="Arial"/>
                <a:cs typeface="Arial"/>
                <a:sym typeface="Arial"/>
              </a:rPr>
              <a:t>Questions it Raises:</a:t>
            </a:r>
            <a:endParaRPr sz="3400"/>
          </a:p>
          <a:p>
            <a:pPr marL="0" marR="0" lvl="0" indent="0" algn="l" rtl="0">
              <a:spcBef>
                <a:spcPts val="0"/>
              </a:spcBef>
              <a:spcAft>
                <a:spcPts val="0"/>
              </a:spcAft>
              <a:buNone/>
            </a:pPr>
            <a:endParaRPr sz="4400" b="1" u="sng">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How do we define “preference”?</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Do people prefer the foods they eat most frequently? </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Do people prefer the foods they </a:t>
            </a:r>
            <a:r>
              <a:rPr lang="en-US" sz="4400" i="1">
                <a:solidFill>
                  <a:srgbClr val="FF0000"/>
                </a:solidFill>
                <a:latin typeface="Arial"/>
                <a:ea typeface="Arial"/>
                <a:cs typeface="Arial"/>
                <a:sym typeface="Arial"/>
              </a:rPr>
              <a:t>wish</a:t>
            </a:r>
            <a:r>
              <a:rPr lang="en-US" sz="4400">
                <a:solidFill>
                  <a:srgbClr val="FF0000"/>
                </a:solidFill>
                <a:latin typeface="Arial"/>
                <a:ea typeface="Arial"/>
                <a:cs typeface="Arial"/>
                <a:sym typeface="Arial"/>
              </a:rPr>
              <a:t> they could eat if cost was not an issue?</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How uniform is the preference? Is it regionalized? Is it different by demographic? </a:t>
            </a:r>
            <a:endParaRPr sz="3400"/>
          </a:p>
        </p:txBody>
      </p:sp>
      <p:sp>
        <p:nvSpPr>
          <p:cNvPr id="334" name="Google Shape;334;p45"/>
          <p:cNvSpPr txBox="1"/>
          <p:nvPr/>
        </p:nvSpPr>
        <p:spPr>
          <a:xfrm>
            <a:off x="1016000" y="11650803"/>
            <a:ext cx="231648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Inherently, preference is </a:t>
            </a:r>
            <a:r>
              <a:rPr lang="en-US" sz="4400" b="1" i="1" u="sng">
                <a:solidFill>
                  <a:schemeClr val="dk1"/>
                </a:solidFill>
                <a:latin typeface="Arial"/>
                <a:ea typeface="Arial"/>
                <a:cs typeface="Arial"/>
                <a:sym typeface="Arial"/>
              </a:rPr>
              <a:t>subjective.</a:t>
            </a:r>
            <a:r>
              <a:rPr lang="en-US" sz="4400">
                <a:solidFill>
                  <a:schemeClr val="dk1"/>
                </a:solidFill>
                <a:latin typeface="Arial"/>
                <a:ea typeface="Arial"/>
                <a:cs typeface="Arial"/>
                <a:sym typeface="Arial"/>
              </a:rPr>
              <a:t> We are going to need to make it </a:t>
            </a:r>
            <a:r>
              <a:rPr lang="en-US" sz="4400" b="1" i="1" u="sng">
                <a:solidFill>
                  <a:schemeClr val="dk1"/>
                </a:solidFill>
                <a:latin typeface="Arial"/>
                <a:ea typeface="Arial"/>
                <a:cs typeface="Arial"/>
                <a:sym typeface="Arial"/>
              </a:rPr>
              <a:t>objective.</a:t>
            </a:r>
            <a:endParaRPr sz="3400"/>
          </a:p>
        </p:txBody>
      </p:sp>
    </p:spTree>
    <p:extLst>
      <p:ext uri="{BB962C8B-B14F-4D97-AF65-F5344CB8AC3E}">
        <p14:creationId xmlns:p14="http://schemas.microsoft.com/office/powerpoint/2010/main" val="36157934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40" name="Google Shape;340;p46"/>
          <p:cNvSpPr txBox="1"/>
          <p:nvPr/>
        </p:nvSpPr>
        <p:spPr>
          <a:xfrm>
            <a:off x="392605" y="5181600"/>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Americans prefer: </a:t>
            </a:r>
            <a:endParaRPr sz="3400"/>
          </a:p>
          <a:p>
            <a:pPr marL="0" marR="0" lvl="0" indent="0" algn="ctr" rtl="0">
              <a:spcBef>
                <a:spcPts val="0"/>
              </a:spcBef>
              <a:spcAft>
                <a:spcPts val="0"/>
              </a:spcAft>
              <a:buNone/>
            </a:pPr>
            <a:r>
              <a:rPr lang="en-US" sz="15600" b="1">
                <a:solidFill>
                  <a:schemeClr val="dk1"/>
                </a:solidFill>
                <a:latin typeface="Arial"/>
                <a:ea typeface="Arial"/>
                <a:cs typeface="Arial"/>
                <a:sym typeface="Arial"/>
              </a:rPr>
              <a:t>Italian </a:t>
            </a:r>
            <a:r>
              <a:rPr lang="en-US" sz="8800" b="1">
                <a:solidFill>
                  <a:schemeClr val="dk1"/>
                </a:solidFill>
                <a:latin typeface="Arial"/>
                <a:ea typeface="Arial"/>
                <a:cs typeface="Arial"/>
                <a:sym typeface="Arial"/>
              </a:rPr>
              <a:t>or</a:t>
            </a:r>
            <a:r>
              <a:rPr lang="en-US" sz="15600" b="1">
                <a:solidFill>
                  <a:schemeClr val="dk1"/>
                </a:solidFill>
                <a:latin typeface="Arial"/>
                <a:ea typeface="Arial"/>
                <a:cs typeface="Arial"/>
                <a:sym typeface="Arial"/>
              </a:rPr>
              <a:t> Mexican food</a:t>
            </a:r>
            <a:r>
              <a:rPr lang="en-US" sz="8800">
                <a:solidFill>
                  <a:schemeClr val="dk1"/>
                </a:solidFill>
                <a:latin typeface="Arial"/>
                <a:ea typeface="Arial"/>
                <a:cs typeface="Arial"/>
                <a:sym typeface="Arial"/>
              </a:rPr>
              <a:t>?</a:t>
            </a:r>
            <a:endParaRPr sz="3400"/>
          </a:p>
        </p:txBody>
      </p:sp>
      <p:sp>
        <p:nvSpPr>
          <p:cNvPr id="341" name="Google Shape;341;p46"/>
          <p:cNvSpPr/>
          <p:nvPr/>
        </p:nvSpPr>
        <p:spPr>
          <a:xfrm>
            <a:off x="392605" y="6949325"/>
            <a:ext cx="23788200" cy="1890900"/>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Tree>
    <p:extLst>
      <p:ext uri="{BB962C8B-B14F-4D97-AF65-F5344CB8AC3E}">
        <p14:creationId xmlns:p14="http://schemas.microsoft.com/office/powerpoint/2010/main" val="28548941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67"/>
        <p:cNvGrpSpPr/>
        <p:nvPr/>
      </p:nvGrpSpPr>
      <p:grpSpPr>
        <a:xfrm>
          <a:off x="0" y="0"/>
          <a:ext cx="0" cy="0"/>
          <a:chOff x="0" y="0"/>
          <a:chExt cx="0" cy="0"/>
        </a:xfrm>
      </p:grpSpPr>
      <p:sp>
        <p:nvSpPr>
          <p:cNvPr id="68" name="Google Shape;68;p15"/>
          <p:cNvSpPr txBox="1"/>
          <p:nvPr/>
        </p:nvSpPr>
        <p:spPr>
          <a:xfrm>
            <a:off x="3242533" y="1016000"/>
            <a:ext cx="18219300" cy="11649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US" sz="6400" b="1" dirty="0">
                <a:solidFill>
                  <a:srgbClr val="EEEEEE"/>
                </a:solidFill>
                <a:latin typeface="Helvetica Neue"/>
                <a:ea typeface="Helvetica Neue"/>
                <a:cs typeface="Helvetica Neue"/>
                <a:sym typeface="Helvetica Neue"/>
              </a:rPr>
              <a:t>Activity: Present &amp; Accounted </a:t>
            </a:r>
            <a:r>
              <a:rPr lang="en-US" sz="7200" b="1" dirty="0">
                <a:solidFill>
                  <a:srgbClr val="EEEEEE"/>
                </a:solidFill>
                <a:latin typeface="Helvetica Neue"/>
                <a:ea typeface="Helvetica Neue"/>
                <a:cs typeface="Helvetica Neue"/>
                <a:sym typeface="Helvetica Neue"/>
              </a:rPr>
              <a:t>For</a:t>
            </a:r>
            <a:endParaRPr sz="7200" b="1" dirty="0">
              <a:solidFill>
                <a:srgbClr val="EEEEEE"/>
              </a:solidFill>
              <a:latin typeface="Helvetica Neue"/>
              <a:ea typeface="Helvetica Neue"/>
              <a:cs typeface="Helvetica Neue"/>
              <a:sym typeface="Helvetica Neue"/>
            </a:endParaRPr>
          </a:p>
        </p:txBody>
      </p:sp>
      <p:sp>
        <p:nvSpPr>
          <p:cNvPr id="69" name="Google Shape;69;p15"/>
          <p:cNvSpPr txBox="1"/>
          <p:nvPr/>
        </p:nvSpPr>
        <p:spPr>
          <a:xfrm>
            <a:off x="1165650" y="3337950"/>
            <a:ext cx="22052700" cy="9373500"/>
          </a:xfrm>
          <a:prstGeom prst="rect">
            <a:avLst/>
          </a:prstGeom>
          <a:noFill/>
          <a:ln>
            <a:noFill/>
          </a:ln>
        </p:spPr>
        <p:txBody>
          <a:bodyPr spcFirstLastPara="1" wrap="square" lIns="243800" tIns="243800" rIns="243800" bIns="243800" anchor="t" anchorCtr="0">
            <a:noAutofit/>
          </a:bodyPr>
          <a:lstStyle/>
          <a:p>
            <a:pPr marL="457200" lvl="0" indent="-482600" algn="l" rtl="0">
              <a:lnSpc>
                <a:spcPct val="150000"/>
              </a:lnSpc>
              <a:spcBef>
                <a:spcPts val="0"/>
              </a:spcBef>
              <a:spcAft>
                <a:spcPts val="0"/>
              </a:spcAft>
              <a:buClr>
                <a:srgbClr val="EEEEEE"/>
              </a:buClr>
              <a:buSzPts val="4000"/>
              <a:buAutoNum type="arabicPeriod"/>
            </a:pPr>
            <a:r>
              <a:rPr lang="en-US" sz="5400" dirty="0">
                <a:solidFill>
                  <a:srgbClr val="EEEEEE"/>
                </a:solidFill>
              </a:rPr>
              <a:t>Navigate to </a:t>
            </a:r>
            <a:r>
              <a:rPr lang="en-US" sz="5400" u="sng" dirty="0">
                <a:solidFill>
                  <a:schemeClr val="hlink"/>
                </a:solidFill>
                <a:hlinkClick r:id="rId3"/>
              </a:rPr>
              <a:t>www.bootcampspot.com</a:t>
            </a:r>
            <a:endParaRPr sz="5400" dirty="0">
              <a:solidFill>
                <a:srgbClr val="EEEEEE"/>
              </a:solidFill>
            </a:endParaRPr>
          </a:p>
          <a:p>
            <a:pPr marL="457200" lvl="0" indent="-482600" algn="l" rtl="0">
              <a:lnSpc>
                <a:spcPct val="150000"/>
              </a:lnSpc>
              <a:spcBef>
                <a:spcPts val="0"/>
              </a:spcBef>
              <a:spcAft>
                <a:spcPts val="0"/>
              </a:spcAft>
              <a:buClr>
                <a:srgbClr val="EEEEEE"/>
              </a:buClr>
              <a:buSzPts val="4000"/>
              <a:buAutoNum type="arabicPeriod"/>
            </a:pPr>
            <a:r>
              <a:rPr lang="en-US" sz="5400" dirty="0">
                <a:solidFill>
                  <a:srgbClr val="EEEEEE"/>
                </a:solidFill>
              </a:rPr>
              <a:t>Sign in</a:t>
            </a:r>
            <a:endParaRPr sz="5400" dirty="0">
              <a:solidFill>
                <a:srgbClr val="EEEEEE"/>
              </a:solidFill>
            </a:endParaRPr>
          </a:p>
          <a:p>
            <a:pPr marL="457200" lvl="0" indent="-482600" algn="l" rtl="0">
              <a:lnSpc>
                <a:spcPct val="150000"/>
              </a:lnSpc>
              <a:spcBef>
                <a:spcPts val="0"/>
              </a:spcBef>
              <a:spcAft>
                <a:spcPts val="0"/>
              </a:spcAft>
              <a:buClr>
                <a:srgbClr val="EEEEEE"/>
              </a:buClr>
              <a:buSzPts val="4000"/>
              <a:buAutoNum type="arabicPeriod"/>
            </a:pPr>
            <a:r>
              <a:rPr lang="en-US" sz="5400" dirty="0">
                <a:solidFill>
                  <a:srgbClr val="EEEEEE"/>
                </a:solidFill>
              </a:rPr>
              <a:t>Click Sessions</a:t>
            </a:r>
            <a:endParaRPr sz="5400" dirty="0">
              <a:solidFill>
                <a:srgbClr val="EEEEEE"/>
              </a:solidFill>
            </a:endParaRPr>
          </a:p>
          <a:p>
            <a:pPr marL="457200" lvl="0" indent="-482600" algn="l" rtl="0">
              <a:lnSpc>
                <a:spcPct val="150000"/>
              </a:lnSpc>
              <a:spcBef>
                <a:spcPts val="0"/>
              </a:spcBef>
              <a:spcAft>
                <a:spcPts val="0"/>
              </a:spcAft>
              <a:buClr>
                <a:srgbClr val="EEEEEE"/>
              </a:buClr>
              <a:buSzPts val="4000"/>
              <a:buAutoNum type="arabicPeriod"/>
            </a:pPr>
            <a:r>
              <a:rPr lang="en-US" sz="5400" dirty="0">
                <a:solidFill>
                  <a:srgbClr val="EEEEEE"/>
                </a:solidFill>
              </a:rPr>
              <a:t>Find Today’s Date</a:t>
            </a:r>
            <a:endParaRPr sz="5400" dirty="0">
              <a:solidFill>
                <a:srgbClr val="EEEEEE"/>
              </a:solidFill>
            </a:endParaRPr>
          </a:p>
          <a:p>
            <a:pPr marL="457200" lvl="0" indent="-482600" algn="l" rtl="0">
              <a:lnSpc>
                <a:spcPct val="150000"/>
              </a:lnSpc>
              <a:spcBef>
                <a:spcPts val="0"/>
              </a:spcBef>
              <a:spcAft>
                <a:spcPts val="0"/>
              </a:spcAft>
              <a:buClr>
                <a:srgbClr val="EEEEEE"/>
              </a:buClr>
              <a:buSzPts val="4000"/>
              <a:buAutoNum type="arabicPeriod"/>
            </a:pPr>
            <a:r>
              <a:rPr lang="en-US" sz="5400" dirty="0">
                <a:solidFill>
                  <a:srgbClr val="EEEEEE"/>
                </a:solidFill>
              </a:rPr>
              <a:t>Mark Your Attendance</a:t>
            </a:r>
            <a:endParaRPr sz="5400" dirty="0">
              <a:solidFill>
                <a:srgbClr val="EEEEE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1: Decompose the “Ask”</a:t>
            </a:r>
            <a:endParaRPr sz="3400"/>
          </a:p>
        </p:txBody>
      </p:sp>
      <p:sp>
        <p:nvSpPr>
          <p:cNvPr id="347" name="Google Shape;347;p47"/>
          <p:cNvSpPr txBox="1"/>
          <p:nvPr/>
        </p:nvSpPr>
        <p:spPr>
          <a:xfrm>
            <a:off x="392605" y="1676400"/>
            <a:ext cx="23788195"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a:solidFill>
                  <a:schemeClr val="dk1"/>
                </a:solidFill>
                <a:latin typeface="Arial"/>
                <a:ea typeface="Arial"/>
                <a:cs typeface="Arial"/>
                <a:sym typeface="Arial"/>
              </a:rPr>
              <a:t>Which do Americans prefer: </a:t>
            </a:r>
            <a:endParaRPr sz="3400"/>
          </a:p>
          <a:p>
            <a:pPr marL="0" marR="0" lvl="0" indent="0" algn="ctr" rtl="0">
              <a:spcBef>
                <a:spcPts val="0"/>
              </a:spcBef>
              <a:spcAft>
                <a:spcPts val="0"/>
              </a:spcAft>
              <a:buNone/>
            </a:pPr>
            <a:r>
              <a:rPr lang="en-US" sz="15600" b="1">
                <a:solidFill>
                  <a:schemeClr val="dk1"/>
                </a:solidFill>
                <a:latin typeface="Arial"/>
                <a:ea typeface="Arial"/>
                <a:cs typeface="Arial"/>
                <a:sym typeface="Arial"/>
              </a:rPr>
              <a:t>Italian </a:t>
            </a:r>
            <a:r>
              <a:rPr lang="en-US" sz="8800" b="1">
                <a:solidFill>
                  <a:schemeClr val="dk1"/>
                </a:solidFill>
                <a:latin typeface="Arial"/>
                <a:ea typeface="Arial"/>
                <a:cs typeface="Arial"/>
                <a:sym typeface="Arial"/>
              </a:rPr>
              <a:t>or</a:t>
            </a:r>
            <a:r>
              <a:rPr lang="en-US" sz="15600" b="1">
                <a:solidFill>
                  <a:schemeClr val="dk1"/>
                </a:solidFill>
                <a:latin typeface="Arial"/>
                <a:ea typeface="Arial"/>
                <a:cs typeface="Arial"/>
                <a:sym typeface="Arial"/>
              </a:rPr>
              <a:t> Mexican food</a:t>
            </a:r>
            <a:r>
              <a:rPr lang="en-US" sz="8800">
                <a:solidFill>
                  <a:schemeClr val="dk1"/>
                </a:solidFill>
                <a:latin typeface="Arial"/>
                <a:ea typeface="Arial"/>
                <a:cs typeface="Arial"/>
                <a:sym typeface="Arial"/>
              </a:rPr>
              <a:t>?</a:t>
            </a:r>
            <a:endParaRPr sz="3400"/>
          </a:p>
        </p:txBody>
      </p:sp>
      <p:sp>
        <p:nvSpPr>
          <p:cNvPr id="348" name="Google Shape;348;p47"/>
          <p:cNvSpPr/>
          <p:nvPr/>
        </p:nvSpPr>
        <p:spPr>
          <a:xfrm>
            <a:off x="392605" y="3048000"/>
            <a:ext cx="23788195" cy="1890832"/>
          </a:xfrm>
          <a:prstGeom prst="rect">
            <a:avLst/>
          </a:prstGeom>
          <a:noFill/>
          <a:ln w="38100" cap="flat" cmpd="sng">
            <a:solidFill>
              <a:srgbClr val="FF0000"/>
            </a:solidFill>
            <a:prstDash val="dash"/>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49" name="Google Shape;349;p47"/>
          <p:cNvSpPr txBox="1"/>
          <p:nvPr/>
        </p:nvSpPr>
        <p:spPr>
          <a:xfrm>
            <a:off x="812800" y="5746682"/>
            <a:ext cx="22961599" cy="627864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u="sng">
                <a:solidFill>
                  <a:srgbClr val="FF0000"/>
                </a:solidFill>
                <a:latin typeface="Arial"/>
                <a:ea typeface="Arial"/>
                <a:cs typeface="Arial"/>
                <a:sym typeface="Arial"/>
              </a:rPr>
              <a:t>Questions it Raises:</a:t>
            </a:r>
            <a:endParaRPr sz="3400"/>
          </a:p>
          <a:p>
            <a:pPr marL="0" marR="0" lvl="0" indent="0" algn="l" rtl="0">
              <a:spcBef>
                <a:spcPts val="0"/>
              </a:spcBef>
              <a:spcAft>
                <a:spcPts val="0"/>
              </a:spcAft>
              <a:buNone/>
            </a:pPr>
            <a:endParaRPr sz="4400" b="1" u="sng">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How do we categorize foods? Is Pizza Italian? Is Taco Bell Mexican?</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How do we categorize food? Does making pasta at home constitute Italian? Or are we just talking about restaurants? </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698500" algn="l" rtl="0">
              <a:spcBef>
                <a:spcPts val="0"/>
              </a:spcBef>
              <a:spcAft>
                <a:spcPts val="0"/>
              </a:spcAft>
              <a:buClr>
                <a:srgbClr val="FF0000"/>
              </a:buClr>
              <a:buSzPts val="4400"/>
              <a:buFont typeface="Arial"/>
              <a:buChar char="•"/>
            </a:pPr>
            <a:r>
              <a:rPr lang="en-US" sz="4400">
                <a:solidFill>
                  <a:srgbClr val="FF0000"/>
                </a:solidFill>
                <a:latin typeface="Arial"/>
                <a:ea typeface="Arial"/>
                <a:cs typeface="Arial"/>
                <a:sym typeface="Arial"/>
              </a:rPr>
              <a:t>Are we just talking about “best experiences?” Or are we including poorer renditions of these foods? </a:t>
            </a:r>
            <a:endParaRPr sz="3400"/>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a:p>
            <a:pPr marL="698500" marR="0" lvl="0" indent="-419100" algn="l" rtl="0">
              <a:spcBef>
                <a:spcPts val="0"/>
              </a:spcBef>
              <a:spcAft>
                <a:spcPts val="0"/>
              </a:spcAft>
              <a:buClr>
                <a:schemeClr val="dk1"/>
              </a:buClr>
              <a:buSzPts val="4400"/>
              <a:buFont typeface="Arial"/>
              <a:buNone/>
            </a:pPr>
            <a:endParaRPr sz="4400">
              <a:solidFill>
                <a:srgbClr val="FF0000"/>
              </a:solidFill>
              <a:latin typeface="Arial"/>
              <a:ea typeface="Arial"/>
              <a:cs typeface="Arial"/>
              <a:sym typeface="Arial"/>
            </a:endParaRPr>
          </a:p>
        </p:txBody>
      </p:sp>
      <p:cxnSp>
        <p:nvCxnSpPr>
          <p:cNvPr id="350" name="Google Shape;350;p47"/>
          <p:cNvCxnSpPr/>
          <p:nvPr/>
        </p:nvCxnSpPr>
        <p:spPr>
          <a:xfrm rot="10800000" flipH="1">
            <a:off x="392605" y="5334000"/>
            <a:ext cx="23788195" cy="2"/>
          </a:xfrm>
          <a:prstGeom prst="straightConnector1">
            <a:avLst/>
          </a:prstGeom>
          <a:noFill/>
          <a:ln w="38100" cap="flat" cmpd="sng">
            <a:solidFill>
              <a:schemeClr val="dk1"/>
            </a:solidFill>
            <a:prstDash val="solid"/>
            <a:miter lim="800000"/>
            <a:headEnd type="none" w="sm" len="sm"/>
            <a:tailEnd type="none" w="sm" len="sm"/>
          </a:ln>
        </p:spPr>
      </p:cxnSp>
      <p:sp>
        <p:nvSpPr>
          <p:cNvPr id="351" name="Google Shape;351;p47"/>
          <p:cNvSpPr txBox="1"/>
          <p:nvPr/>
        </p:nvSpPr>
        <p:spPr>
          <a:xfrm>
            <a:off x="1016000" y="11171180"/>
            <a:ext cx="23164801"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These are </a:t>
            </a:r>
            <a:r>
              <a:rPr lang="en-US" sz="4400" b="1">
                <a:solidFill>
                  <a:schemeClr val="dk1"/>
                </a:solidFill>
                <a:latin typeface="Arial"/>
                <a:ea typeface="Arial"/>
                <a:cs typeface="Arial"/>
                <a:sym typeface="Arial"/>
              </a:rPr>
              <a:t>broad</a:t>
            </a:r>
            <a:r>
              <a:rPr lang="en-US" sz="4400">
                <a:solidFill>
                  <a:schemeClr val="dk1"/>
                </a:solidFill>
                <a:latin typeface="Arial"/>
                <a:ea typeface="Arial"/>
                <a:cs typeface="Arial"/>
                <a:sym typeface="Arial"/>
              </a:rPr>
              <a:t> categories we are pursuing. We will have to </a:t>
            </a:r>
            <a:r>
              <a:rPr lang="en-US" sz="4400" b="1">
                <a:solidFill>
                  <a:schemeClr val="dk1"/>
                </a:solidFill>
                <a:latin typeface="Arial"/>
                <a:ea typeface="Arial"/>
                <a:cs typeface="Arial"/>
                <a:sym typeface="Arial"/>
              </a:rPr>
              <a:t>narrow</a:t>
            </a:r>
            <a:r>
              <a:rPr lang="en-US" sz="4400">
                <a:solidFill>
                  <a:schemeClr val="dk1"/>
                </a:solidFill>
                <a:latin typeface="Arial"/>
                <a:ea typeface="Arial"/>
                <a:cs typeface="Arial"/>
                <a:sym typeface="Arial"/>
              </a:rPr>
              <a:t> the scope.</a:t>
            </a:r>
            <a:endParaRPr sz="4400" b="1" i="1" u="sng">
              <a:solidFill>
                <a:schemeClr val="dk1"/>
              </a:solidFill>
              <a:latin typeface="Arial"/>
              <a:ea typeface="Arial"/>
              <a:cs typeface="Arial"/>
              <a:sym typeface="Arial"/>
            </a:endParaRPr>
          </a:p>
        </p:txBody>
      </p:sp>
    </p:spTree>
    <p:extLst>
      <p:ext uri="{BB962C8B-B14F-4D97-AF65-F5344CB8AC3E}">
        <p14:creationId xmlns:p14="http://schemas.microsoft.com/office/powerpoint/2010/main" val="12878402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2: </a:t>
            </a:r>
            <a:br>
              <a:rPr lang="en-US" sz="7200"/>
            </a:br>
            <a:r>
              <a:rPr lang="en-US" sz="7200"/>
              <a:t>Identify Data Sources</a:t>
            </a:r>
            <a:endParaRPr sz="7200"/>
          </a:p>
        </p:txBody>
      </p:sp>
    </p:spTree>
    <p:extLst>
      <p:ext uri="{BB962C8B-B14F-4D97-AF65-F5344CB8AC3E}">
        <p14:creationId xmlns:p14="http://schemas.microsoft.com/office/powerpoint/2010/main" val="234257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2: Identify Data Sources</a:t>
            </a:r>
            <a:endParaRPr sz="3400"/>
          </a:p>
        </p:txBody>
      </p:sp>
      <p:pic>
        <p:nvPicPr>
          <p:cNvPr id="362" name="Google Shape;362;p49"/>
          <p:cNvPicPr preferRelativeResize="0"/>
          <p:nvPr/>
        </p:nvPicPr>
        <p:blipFill rotWithShape="1">
          <a:blip r:embed="rId3">
            <a:alphaModFix/>
          </a:blip>
          <a:srcRect/>
          <a:stretch/>
        </p:blipFill>
        <p:spPr>
          <a:xfrm>
            <a:off x="0" y="1981200"/>
            <a:ext cx="18288000" cy="7444254"/>
          </a:xfrm>
          <a:prstGeom prst="rect">
            <a:avLst/>
          </a:prstGeom>
          <a:noFill/>
          <a:ln>
            <a:noFill/>
          </a:ln>
        </p:spPr>
      </p:pic>
      <p:sp>
        <p:nvSpPr>
          <p:cNvPr id="363" name="Google Shape;363;p49"/>
          <p:cNvSpPr txBox="1"/>
          <p:nvPr/>
        </p:nvSpPr>
        <p:spPr>
          <a:xfrm>
            <a:off x="38704" y="9692546"/>
            <a:ext cx="23938896" cy="2400658"/>
          </a:xfrm>
          <a:prstGeom prst="rect">
            <a:avLst/>
          </a:prstGeom>
          <a:noFill/>
          <a:ln>
            <a:noFill/>
          </a:ln>
        </p:spPr>
        <p:txBody>
          <a:bodyPr spcFirstLastPara="1" wrap="square" lIns="223475" tIns="111700" rIns="223475" bIns="111700" anchor="t" anchorCtr="0">
            <a:noAutofit/>
          </a:bodyPr>
          <a:lstStyle/>
          <a:p>
            <a:pPr marL="838200" marR="0" lvl="0" indent="-8445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As everyday consumers, we are</a:t>
            </a:r>
            <a:r>
              <a:rPr lang="en-US" sz="5900" i="1">
                <a:solidFill>
                  <a:schemeClr val="dk1"/>
                </a:solidFill>
                <a:latin typeface="Arial"/>
                <a:ea typeface="Arial"/>
                <a:cs typeface="Arial"/>
                <a:sym typeface="Arial"/>
              </a:rPr>
              <a:t> regularly</a:t>
            </a:r>
            <a:r>
              <a:rPr lang="en-US" sz="5900">
                <a:solidFill>
                  <a:schemeClr val="dk1"/>
                </a:solidFill>
                <a:latin typeface="Arial"/>
                <a:ea typeface="Arial"/>
                <a:cs typeface="Arial"/>
                <a:sym typeface="Arial"/>
              </a:rPr>
              <a:t> getting a pulse of everyday American food preferences to inform our own decisions. Perhaps we can make use of the same approach?</a:t>
            </a:r>
            <a:endParaRPr sz="3400"/>
          </a:p>
        </p:txBody>
      </p:sp>
    </p:spTree>
    <p:extLst>
      <p:ext uri="{BB962C8B-B14F-4D97-AF65-F5344CB8AC3E}">
        <p14:creationId xmlns:p14="http://schemas.microsoft.com/office/powerpoint/2010/main" val="8654608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2: Identify Data Sources</a:t>
            </a:r>
            <a:endParaRPr sz="3400"/>
          </a:p>
        </p:txBody>
      </p:sp>
      <p:pic>
        <p:nvPicPr>
          <p:cNvPr id="369" name="Google Shape;369;p50"/>
          <p:cNvPicPr preferRelativeResize="0"/>
          <p:nvPr/>
        </p:nvPicPr>
        <p:blipFill rotWithShape="1">
          <a:blip r:embed="rId3">
            <a:alphaModFix/>
          </a:blip>
          <a:srcRect b="46133"/>
          <a:stretch/>
        </p:blipFill>
        <p:spPr>
          <a:xfrm>
            <a:off x="609597" y="1676400"/>
            <a:ext cx="23429394" cy="8368942"/>
          </a:xfrm>
          <a:prstGeom prst="rect">
            <a:avLst/>
          </a:prstGeom>
          <a:noFill/>
          <a:ln>
            <a:noFill/>
          </a:ln>
        </p:spPr>
      </p:pic>
      <p:sp>
        <p:nvSpPr>
          <p:cNvPr id="370" name="Google Shape;370;p50"/>
          <p:cNvSpPr txBox="1"/>
          <p:nvPr/>
        </p:nvSpPr>
        <p:spPr>
          <a:xfrm>
            <a:off x="72568" y="10045342"/>
            <a:ext cx="23966425" cy="2400658"/>
          </a:xfrm>
          <a:prstGeom prst="rect">
            <a:avLst/>
          </a:prstGeom>
          <a:noFill/>
          <a:ln>
            <a:noFill/>
          </a:ln>
        </p:spPr>
        <p:txBody>
          <a:bodyPr spcFirstLastPara="1" wrap="square" lIns="223475" tIns="111700" rIns="223475" bIns="111700" anchor="t" anchorCtr="0">
            <a:noAutofit/>
          </a:bodyPr>
          <a:lstStyle/>
          <a:p>
            <a:pPr marL="838200" marR="0" lvl="0" indent="-8445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Accessing a web service like Yelp provides an almost encyclopedic amount of information on the eating preferences of Americans. </a:t>
            </a:r>
            <a:endParaRPr sz="3400"/>
          </a:p>
        </p:txBody>
      </p:sp>
    </p:spTree>
    <p:extLst>
      <p:ext uri="{BB962C8B-B14F-4D97-AF65-F5344CB8AC3E}">
        <p14:creationId xmlns:p14="http://schemas.microsoft.com/office/powerpoint/2010/main" val="38327283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2: Identify Data Sources</a:t>
            </a:r>
            <a:endParaRPr sz="3400"/>
          </a:p>
        </p:txBody>
      </p:sp>
      <p:sp>
        <p:nvSpPr>
          <p:cNvPr id="376" name="Google Shape;376;p51"/>
          <p:cNvSpPr txBox="1"/>
          <p:nvPr/>
        </p:nvSpPr>
        <p:spPr>
          <a:xfrm>
            <a:off x="-8" y="10099125"/>
            <a:ext cx="23938800" cy="2400600"/>
          </a:xfrm>
          <a:prstGeom prst="rect">
            <a:avLst/>
          </a:prstGeom>
          <a:noFill/>
          <a:ln>
            <a:noFill/>
          </a:ln>
        </p:spPr>
        <p:txBody>
          <a:bodyPr spcFirstLastPara="1" wrap="square" lIns="223475" tIns="111700" rIns="223475" bIns="111700" anchor="t" anchorCtr="0">
            <a:noAutofit/>
          </a:bodyPr>
          <a:lstStyle/>
          <a:p>
            <a:pPr marL="838200" marR="0" lvl="0" indent="-844550" algn="l" rtl="0">
              <a:spcBef>
                <a:spcPts val="0"/>
              </a:spcBef>
              <a:spcAft>
                <a:spcPts val="0"/>
              </a:spcAft>
              <a:buClr>
                <a:schemeClr val="dk1"/>
              </a:buClr>
              <a:buSzPts val="5900"/>
              <a:buFont typeface="Arial"/>
              <a:buChar char="•"/>
            </a:pPr>
            <a:r>
              <a:rPr lang="en-US" sz="5900" b="1">
                <a:solidFill>
                  <a:schemeClr val="dk1"/>
                </a:solidFill>
                <a:latin typeface="Arial"/>
                <a:ea typeface="Arial"/>
                <a:cs typeface="Arial"/>
                <a:sym typeface="Arial"/>
              </a:rPr>
              <a:t>Why poll an audience, </a:t>
            </a:r>
            <a:r>
              <a:rPr lang="en-US" sz="5900">
                <a:solidFill>
                  <a:schemeClr val="dk1"/>
                </a:solidFill>
                <a:latin typeface="Arial"/>
                <a:ea typeface="Arial"/>
                <a:cs typeface="Arial"/>
                <a:sym typeface="Arial"/>
              </a:rPr>
              <a:t>when</a:t>
            </a:r>
            <a:r>
              <a:rPr lang="en-US" sz="5900" b="1">
                <a:solidFill>
                  <a:schemeClr val="dk1"/>
                </a:solidFill>
                <a:latin typeface="Arial"/>
                <a:ea typeface="Arial"/>
                <a:cs typeface="Arial"/>
                <a:sym typeface="Arial"/>
              </a:rPr>
              <a:t> </a:t>
            </a:r>
            <a:r>
              <a:rPr lang="en-US" sz="5900">
                <a:solidFill>
                  <a:schemeClr val="dk1"/>
                </a:solidFill>
                <a:latin typeface="Arial"/>
                <a:ea typeface="Arial"/>
                <a:cs typeface="Arial"/>
                <a:sym typeface="Arial"/>
              </a:rPr>
              <a:t>there already exist enormous databases of information on American food preferences – readily available online?</a:t>
            </a:r>
            <a:endParaRPr sz="3400"/>
          </a:p>
        </p:txBody>
      </p:sp>
      <p:pic>
        <p:nvPicPr>
          <p:cNvPr id="377" name="Google Shape;377;p51"/>
          <p:cNvPicPr preferRelativeResize="0"/>
          <p:nvPr/>
        </p:nvPicPr>
        <p:blipFill rotWithShape="1">
          <a:blip r:embed="rId3">
            <a:alphaModFix/>
          </a:blip>
          <a:srcRect/>
          <a:stretch/>
        </p:blipFill>
        <p:spPr>
          <a:xfrm>
            <a:off x="0" y="1383800"/>
            <a:ext cx="17473725" cy="8433976"/>
          </a:xfrm>
          <a:prstGeom prst="rect">
            <a:avLst/>
          </a:prstGeom>
          <a:noFill/>
          <a:ln>
            <a:noFill/>
          </a:ln>
        </p:spPr>
      </p:pic>
    </p:spTree>
    <p:extLst>
      <p:ext uri="{BB962C8B-B14F-4D97-AF65-F5344CB8AC3E}">
        <p14:creationId xmlns:p14="http://schemas.microsoft.com/office/powerpoint/2010/main" val="29343949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2: Identify Data Sources</a:t>
            </a:r>
            <a:endParaRPr sz="3400"/>
          </a:p>
        </p:txBody>
      </p:sp>
      <p:pic>
        <p:nvPicPr>
          <p:cNvPr id="383" name="Google Shape;383;p52"/>
          <p:cNvPicPr preferRelativeResize="0"/>
          <p:nvPr/>
        </p:nvPicPr>
        <p:blipFill rotWithShape="1">
          <a:blip r:embed="rId3">
            <a:alphaModFix/>
          </a:blip>
          <a:srcRect/>
          <a:stretch/>
        </p:blipFill>
        <p:spPr>
          <a:xfrm>
            <a:off x="4038600" y="1524000"/>
            <a:ext cx="12344400" cy="10905032"/>
          </a:xfrm>
          <a:prstGeom prst="rect">
            <a:avLst/>
          </a:prstGeom>
          <a:noFill/>
          <a:ln>
            <a:noFill/>
          </a:ln>
        </p:spPr>
      </p:pic>
      <p:sp>
        <p:nvSpPr>
          <p:cNvPr id="384" name="Google Shape;384;p52"/>
          <p:cNvSpPr txBox="1"/>
          <p:nvPr/>
        </p:nvSpPr>
        <p:spPr>
          <a:xfrm>
            <a:off x="17792700" y="1547336"/>
            <a:ext cx="3657600" cy="67710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b="1">
                <a:solidFill>
                  <a:schemeClr val="dk1"/>
                </a:solidFill>
                <a:latin typeface="Arial"/>
                <a:ea typeface="Arial"/>
                <a:cs typeface="Arial"/>
                <a:sym typeface="Arial"/>
              </a:rPr>
              <a:t>Location</a:t>
            </a:r>
            <a:endParaRPr sz="3400"/>
          </a:p>
        </p:txBody>
      </p:sp>
      <p:sp>
        <p:nvSpPr>
          <p:cNvPr id="385" name="Google Shape;385;p52"/>
          <p:cNvSpPr txBox="1"/>
          <p:nvPr/>
        </p:nvSpPr>
        <p:spPr>
          <a:xfrm>
            <a:off x="406400" y="6330184"/>
            <a:ext cx="3657600" cy="116955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b="1">
                <a:solidFill>
                  <a:schemeClr val="dk1"/>
                </a:solidFill>
                <a:latin typeface="Arial"/>
                <a:ea typeface="Arial"/>
                <a:cs typeface="Arial"/>
                <a:sym typeface="Arial"/>
              </a:rPr>
              <a:t>Review Counts</a:t>
            </a:r>
            <a:endParaRPr sz="3400"/>
          </a:p>
        </p:txBody>
      </p:sp>
      <p:sp>
        <p:nvSpPr>
          <p:cNvPr id="386" name="Google Shape;386;p52"/>
          <p:cNvSpPr txBox="1"/>
          <p:nvPr/>
        </p:nvSpPr>
        <p:spPr>
          <a:xfrm>
            <a:off x="381000" y="9292886"/>
            <a:ext cx="3657600" cy="67710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b="1">
                <a:solidFill>
                  <a:schemeClr val="dk1"/>
                </a:solidFill>
                <a:latin typeface="Arial"/>
                <a:ea typeface="Arial"/>
                <a:cs typeface="Arial"/>
                <a:sym typeface="Arial"/>
              </a:rPr>
              <a:t>Ratings</a:t>
            </a:r>
            <a:endParaRPr sz="3400"/>
          </a:p>
        </p:txBody>
      </p:sp>
      <p:sp>
        <p:nvSpPr>
          <p:cNvPr id="387" name="Google Shape;387;p52"/>
          <p:cNvSpPr txBox="1"/>
          <p:nvPr/>
        </p:nvSpPr>
        <p:spPr>
          <a:xfrm>
            <a:off x="50800" y="1547336"/>
            <a:ext cx="3657600" cy="67710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b="1">
                <a:solidFill>
                  <a:schemeClr val="dk1"/>
                </a:solidFill>
                <a:latin typeface="Arial"/>
                <a:ea typeface="Arial"/>
                <a:cs typeface="Arial"/>
                <a:sym typeface="Arial"/>
              </a:rPr>
              <a:t>Food Type</a:t>
            </a:r>
            <a:endParaRPr sz="3400"/>
          </a:p>
        </p:txBody>
      </p:sp>
      <p:sp>
        <p:nvSpPr>
          <p:cNvPr id="388" name="Google Shape;388;p52"/>
          <p:cNvSpPr/>
          <p:nvPr/>
        </p:nvSpPr>
        <p:spPr>
          <a:xfrm>
            <a:off x="3873499" y="6330184"/>
            <a:ext cx="5372101" cy="6315140"/>
          </a:xfrm>
          <a:prstGeom prst="rect">
            <a:avLst/>
          </a:prstGeom>
          <a:noFill/>
          <a:ln w="50800" cap="flat" cmpd="sng">
            <a:solidFill>
              <a:srgbClr val="FF0000"/>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89" name="Google Shape;389;p52"/>
          <p:cNvSpPr/>
          <p:nvPr/>
        </p:nvSpPr>
        <p:spPr>
          <a:xfrm>
            <a:off x="3848100" y="1396752"/>
            <a:ext cx="13009500" cy="1307700"/>
          </a:xfrm>
          <a:prstGeom prst="rect">
            <a:avLst/>
          </a:prstGeom>
          <a:noFill/>
          <a:ln w="50800" cap="flat" cmpd="sng">
            <a:solidFill>
              <a:srgbClr val="FF0000"/>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90" name="Google Shape;390;p52"/>
          <p:cNvSpPr/>
          <p:nvPr/>
        </p:nvSpPr>
        <p:spPr>
          <a:xfrm>
            <a:off x="13820525" y="2920225"/>
            <a:ext cx="2562600" cy="677100"/>
          </a:xfrm>
          <a:prstGeom prst="rect">
            <a:avLst/>
          </a:prstGeom>
          <a:noFill/>
          <a:ln w="50800" cap="flat" cmpd="sng">
            <a:solidFill>
              <a:srgbClr val="FF0000"/>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391" name="Google Shape;391;p52"/>
          <p:cNvSpPr txBox="1"/>
          <p:nvPr/>
        </p:nvSpPr>
        <p:spPr>
          <a:xfrm>
            <a:off x="17792700" y="2674069"/>
            <a:ext cx="3657600" cy="116940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b="1">
                <a:solidFill>
                  <a:schemeClr val="dk1"/>
                </a:solidFill>
                <a:latin typeface="Arial"/>
                <a:ea typeface="Arial"/>
                <a:cs typeface="Arial"/>
                <a:sym typeface="Arial"/>
              </a:rPr>
              <a:t>And </a:t>
            </a:r>
            <a:r>
              <a:rPr lang="en-US" sz="3900" b="1" i="1">
                <a:solidFill>
                  <a:schemeClr val="dk1"/>
                </a:solidFill>
                <a:latin typeface="Arial"/>
                <a:ea typeface="Arial"/>
                <a:cs typeface="Arial"/>
                <a:sym typeface="Arial"/>
              </a:rPr>
              <a:t>LOTS</a:t>
            </a:r>
            <a:r>
              <a:rPr lang="en-US" sz="3900" b="1">
                <a:solidFill>
                  <a:schemeClr val="dk1"/>
                </a:solidFill>
                <a:latin typeface="Arial"/>
                <a:ea typeface="Arial"/>
                <a:cs typeface="Arial"/>
                <a:sym typeface="Arial"/>
              </a:rPr>
              <a:t> of Data!!</a:t>
            </a:r>
            <a:endParaRPr sz="3900" b="1" i="1">
              <a:solidFill>
                <a:schemeClr val="dk1"/>
              </a:solidFill>
              <a:latin typeface="Arial"/>
              <a:ea typeface="Arial"/>
              <a:cs typeface="Arial"/>
              <a:sym typeface="Arial"/>
            </a:endParaRPr>
          </a:p>
        </p:txBody>
      </p:sp>
      <p:sp>
        <p:nvSpPr>
          <p:cNvPr id="392" name="Google Shape;392;p52"/>
          <p:cNvSpPr txBox="1"/>
          <p:nvPr/>
        </p:nvSpPr>
        <p:spPr>
          <a:xfrm>
            <a:off x="18105758" y="9610268"/>
            <a:ext cx="3657600" cy="116940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3900">
                <a:solidFill>
                  <a:schemeClr val="dk1"/>
                </a:solidFill>
                <a:latin typeface="Arial"/>
                <a:ea typeface="Arial"/>
                <a:cs typeface="Arial"/>
                <a:sym typeface="Arial"/>
              </a:rPr>
              <a:t>Thank you Yelp!!!!</a:t>
            </a:r>
            <a:endParaRPr sz="3900" i="1">
              <a:solidFill>
                <a:schemeClr val="dk1"/>
              </a:solidFill>
              <a:latin typeface="Arial"/>
              <a:ea typeface="Arial"/>
              <a:cs typeface="Arial"/>
              <a:sym typeface="Arial"/>
            </a:endParaRPr>
          </a:p>
        </p:txBody>
      </p:sp>
    </p:spTree>
    <p:extLst>
      <p:ext uri="{BB962C8B-B14F-4D97-AF65-F5344CB8AC3E}">
        <p14:creationId xmlns:p14="http://schemas.microsoft.com/office/powerpoint/2010/main" val="8855118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3: </a:t>
            </a:r>
            <a:br>
              <a:rPr lang="en-US" sz="7200"/>
            </a:br>
            <a:r>
              <a:rPr lang="en-US" sz="7200"/>
              <a:t>Define Strategy and Metrics</a:t>
            </a:r>
            <a:endParaRPr sz="7200"/>
          </a:p>
        </p:txBody>
      </p:sp>
    </p:spTree>
    <p:extLst>
      <p:ext uri="{BB962C8B-B14F-4D97-AF65-F5344CB8AC3E}">
        <p14:creationId xmlns:p14="http://schemas.microsoft.com/office/powerpoint/2010/main" val="399765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title"/>
          </p:nvPr>
        </p:nvSpPr>
        <p:spPr>
          <a:xfrm>
            <a:off x="812800" y="0"/>
            <a:ext cx="1849119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3: Define Strategy and Metrics</a:t>
            </a:r>
            <a:endParaRPr sz="3400"/>
          </a:p>
        </p:txBody>
      </p:sp>
      <p:sp>
        <p:nvSpPr>
          <p:cNvPr id="403" name="Google Shape;403;p54"/>
          <p:cNvSpPr txBox="1"/>
          <p:nvPr/>
        </p:nvSpPr>
        <p:spPr>
          <a:xfrm>
            <a:off x="812800" y="2895600"/>
            <a:ext cx="23164800" cy="7571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5900" b="1">
                <a:solidFill>
                  <a:schemeClr val="dk1"/>
                </a:solidFill>
                <a:latin typeface="Arial"/>
                <a:ea typeface="Arial"/>
                <a:cs typeface="Arial"/>
                <a:sym typeface="Arial"/>
              </a:rPr>
              <a:t>Americans:</a:t>
            </a:r>
            <a:endParaRPr sz="3400"/>
          </a:p>
          <a:p>
            <a:pPr marL="1397000" marR="0" lvl="0" indent="-14033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Ideally we need thousands of records from Americans in hundreds of different cities. (Large samples)</a:t>
            </a:r>
            <a:endParaRPr sz="3400"/>
          </a:p>
          <a:p>
            <a:pPr marL="1397000" marR="0" lvl="0" indent="-1028700" algn="l" rtl="0">
              <a:spcBef>
                <a:spcPts val="0"/>
              </a:spcBef>
              <a:spcAft>
                <a:spcPts val="0"/>
              </a:spcAft>
              <a:buClr>
                <a:schemeClr val="dk1"/>
              </a:buClr>
              <a:buSzPts val="5900"/>
              <a:buFont typeface="Arial"/>
              <a:buNone/>
            </a:pPr>
            <a:endParaRPr sz="5900" b="1">
              <a:solidFill>
                <a:schemeClr val="dk1"/>
              </a:solidFill>
              <a:latin typeface="Arial"/>
              <a:ea typeface="Arial"/>
              <a:cs typeface="Arial"/>
              <a:sym typeface="Arial"/>
            </a:endParaRPr>
          </a:p>
          <a:p>
            <a:pPr marL="0" marR="0" lvl="0" indent="0" algn="l" rtl="0">
              <a:spcBef>
                <a:spcPts val="0"/>
              </a:spcBef>
              <a:spcAft>
                <a:spcPts val="0"/>
              </a:spcAft>
              <a:buNone/>
            </a:pPr>
            <a:r>
              <a:rPr lang="en-US" sz="5900" b="1">
                <a:solidFill>
                  <a:schemeClr val="dk1"/>
                </a:solidFill>
                <a:latin typeface="Arial"/>
                <a:ea typeface="Arial"/>
                <a:cs typeface="Arial"/>
                <a:sym typeface="Arial"/>
              </a:rPr>
              <a:t>Preference:</a:t>
            </a:r>
            <a:endParaRPr sz="3400"/>
          </a:p>
          <a:p>
            <a:pPr marL="838200" marR="0" lvl="0" indent="-8445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Number of Yelp Reviews (More = Preference)</a:t>
            </a:r>
            <a:endParaRPr sz="3400"/>
          </a:p>
          <a:p>
            <a:pPr marL="838200" marR="0" lvl="0" indent="-8445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Average Aggregated Ratings  (Higher = Preference)</a:t>
            </a:r>
            <a:endParaRPr sz="3400"/>
          </a:p>
          <a:p>
            <a:pPr marL="838200" marR="0" lvl="0" indent="-469900" algn="l" rtl="0">
              <a:spcBef>
                <a:spcPts val="0"/>
              </a:spcBef>
              <a:spcAft>
                <a:spcPts val="0"/>
              </a:spcAft>
              <a:buClr>
                <a:schemeClr val="dk1"/>
              </a:buClr>
              <a:buSzPts val="5900"/>
              <a:buFont typeface="Arial"/>
              <a:buNone/>
            </a:pPr>
            <a:endParaRPr sz="5900">
              <a:solidFill>
                <a:schemeClr val="dk1"/>
              </a:solidFill>
              <a:latin typeface="Arial"/>
              <a:ea typeface="Arial"/>
              <a:cs typeface="Arial"/>
              <a:sym typeface="Arial"/>
            </a:endParaRPr>
          </a:p>
          <a:p>
            <a:pPr marL="0" marR="0" lvl="0" indent="0" algn="l" rtl="0">
              <a:spcBef>
                <a:spcPts val="0"/>
              </a:spcBef>
              <a:spcAft>
                <a:spcPts val="0"/>
              </a:spcAft>
              <a:buNone/>
            </a:pPr>
            <a:r>
              <a:rPr lang="en-US" sz="5900" b="1">
                <a:solidFill>
                  <a:schemeClr val="dk1"/>
                </a:solidFill>
                <a:latin typeface="Arial"/>
                <a:ea typeface="Arial"/>
                <a:cs typeface="Arial"/>
                <a:sym typeface="Arial"/>
              </a:rPr>
              <a:t>Italian and Mexican Food:</a:t>
            </a:r>
            <a:endParaRPr sz="3400"/>
          </a:p>
          <a:p>
            <a:pPr marL="838200" marR="0" lvl="0" indent="-8445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Top 20 Italian and Mexican restaurants in every city.</a:t>
            </a:r>
            <a:endParaRPr sz="3400"/>
          </a:p>
        </p:txBody>
      </p:sp>
      <p:sp>
        <p:nvSpPr>
          <p:cNvPr id="404" name="Google Shape;404;p54"/>
          <p:cNvSpPr txBox="1"/>
          <p:nvPr/>
        </p:nvSpPr>
        <p:spPr>
          <a:xfrm>
            <a:off x="812800" y="1676400"/>
            <a:ext cx="22961599" cy="92333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5900" b="1">
                <a:solidFill>
                  <a:srgbClr val="FF0000"/>
                </a:solidFill>
                <a:latin typeface="Arial"/>
                <a:ea typeface="Arial"/>
                <a:cs typeface="Arial"/>
                <a:sym typeface="Arial"/>
              </a:rPr>
              <a:t>Here we created a blueprint for what we’re targeting:</a:t>
            </a:r>
            <a:endParaRPr sz="3400"/>
          </a:p>
        </p:txBody>
      </p:sp>
    </p:spTree>
    <p:extLst>
      <p:ext uri="{BB962C8B-B14F-4D97-AF65-F5344CB8AC3E}">
        <p14:creationId xmlns:p14="http://schemas.microsoft.com/office/powerpoint/2010/main" val="26767535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5"/>
          <p:cNvSpPr txBox="1">
            <a:spLocks noGrp="1"/>
          </p:cNvSpPr>
          <p:nvPr>
            <p:ph type="title"/>
          </p:nvPr>
        </p:nvSpPr>
        <p:spPr>
          <a:xfrm>
            <a:off x="812800" y="0"/>
            <a:ext cx="1849119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3: Define Strategy and Metrics</a:t>
            </a:r>
            <a:endParaRPr sz="3400"/>
          </a:p>
        </p:txBody>
      </p:sp>
      <p:grpSp>
        <p:nvGrpSpPr>
          <p:cNvPr id="410" name="Google Shape;410;p55"/>
          <p:cNvGrpSpPr/>
          <p:nvPr/>
        </p:nvGrpSpPr>
        <p:grpSpPr>
          <a:xfrm>
            <a:off x="812800" y="1676400"/>
            <a:ext cx="22887321" cy="9753600"/>
            <a:chOff x="391886" y="685800"/>
            <a:chExt cx="7075714" cy="4020490"/>
          </a:xfrm>
        </p:grpSpPr>
        <p:sp>
          <p:nvSpPr>
            <p:cNvPr id="411" name="Google Shape;411;p55"/>
            <p:cNvSpPr/>
            <p:nvPr/>
          </p:nvSpPr>
          <p:spPr>
            <a:xfrm>
              <a:off x="391886" y="1066800"/>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12" name="Google Shape;412;p55"/>
            <p:cNvSpPr txBox="1"/>
            <p:nvPr/>
          </p:nvSpPr>
          <p:spPr>
            <a:xfrm>
              <a:off x="840779" y="685800"/>
              <a:ext cx="1159613" cy="36933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New York</a:t>
              </a:r>
              <a:endParaRPr sz="3400"/>
            </a:p>
          </p:txBody>
        </p:sp>
        <p:cxnSp>
          <p:nvCxnSpPr>
            <p:cNvPr id="413" name="Google Shape;413;p55"/>
            <p:cNvCxnSpPr>
              <a:stCxn id="411" idx="0"/>
              <a:endCxn id="411" idx="2"/>
            </p:cNvCxnSpPr>
            <p:nvPr/>
          </p:nvCxnSpPr>
          <p:spPr>
            <a:xfrm>
              <a:off x="1420586" y="1066800"/>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14" name="Google Shape;414;p55"/>
            <p:cNvSpPr txBox="1"/>
            <p:nvPr/>
          </p:nvSpPr>
          <p:spPr>
            <a:xfrm>
              <a:off x="629558" y="1126732"/>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15" name="Google Shape;415;p55"/>
            <p:cNvSpPr txBox="1"/>
            <p:nvPr/>
          </p:nvSpPr>
          <p:spPr>
            <a:xfrm>
              <a:off x="1565335" y="1121088"/>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16" name="Google Shape;416;p55"/>
            <p:cNvSpPr txBox="1"/>
            <p:nvPr/>
          </p:nvSpPr>
          <p:spPr>
            <a:xfrm>
              <a:off x="493515" y="1378822"/>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17" name="Google Shape;417;p55"/>
            <p:cNvSpPr txBox="1"/>
            <p:nvPr/>
          </p:nvSpPr>
          <p:spPr>
            <a:xfrm>
              <a:off x="502118" y="160961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18" name="Google Shape;418;p55"/>
            <p:cNvSpPr txBox="1"/>
            <p:nvPr/>
          </p:nvSpPr>
          <p:spPr>
            <a:xfrm>
              <a:off x="493515" y="184814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19" name="Google Shape;419;p55"/>
            <p:cNvSpPr txBox="1"/>
            <p:nvPr/>
          </p:nvSpPr>
          <p:spPr>
            <a:xfrm>
              <a:off x="502117" y="208783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0" name="Google Shape;420;p55"/>
            <p:cNvSpPr txBox="1"/>
            <p:nvPr/>
          </p:nvSpPr>
          <p:spPr>
            <a:xfrm>
              <a:off x="491669" y="231745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1" name="Google Shape;421;p55"/>
            <p:cNvSpPr txBox="1"/>
            <p:nvPr/>
          </p:nvSpPr>
          <p:spPr>
            <a:xfrm>
              <a:off x="1530817" y="137074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2" name="Google Shape;422;p55"/>
            <p:cNvSpPr txBox="1"/>
            <p:nvPr/>
          </p:nvSpPr>
          <p:spPr>
            <a:xfrm>
              <a:off x="1539420" y="160153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3" name="Google Shape;423;p55"/>
            <p:cNvSpPr txBox="1"/>
            <p:nvPr/>
          </p:nvSpPr>
          <p:spPr>
            <a:xfrm>
              <a:off x="1530817" y="184006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4" name="Google Shape;424;p55"/>
            <p:cNvSpPr txBox="1"/>
            <p:nvPr/>
          </p:nvSpPr>
          <p:spPr>
            <a:xfrm>
              <a:off x="1539419" y="207976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5" name="Google Shape;425;p55"/>
            <p:cNvSpPr txBox="1"/>
            <p:nvPr/>
          </p:nvSpPr>
          <p:spPr>
            <a:xfrm>
              <a:off x="1528971" y="230938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26" name="Google Shape;426;p55"/>
            <p:cNvSpPr/>
            <p:nvPr/>
          </p:nvSpPr>
          <p:spPr>
            <a:xfrm>
              <a:off x="2895600" y="1078066"/>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27" name="Google Shape;427;p55"/>
            <p:cNvSpPr txBox="1"/>
            <p:nvPr/>
          </p:nvSpPr>
          <p:spPr>
            <a:xfrm>
              <a:off x="3344493" y="697066"/>
              <a:ext cx="1107288" cy="30448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Tucson, AZ</a:t>
              </a:r>
              <a:endParaRPr sz="3400"/>
            </a:p>
          </p:txBody>
        </p:sp>
        <p:cxnSp>
          <p:nvCxnSpPr>
            <p:cNvPr id="428" name="Google Shape;428;p55"/>
            <p:cNvCxnSpPr>
              <a:stCxn id="426" idx="0"/>
              <a:endCxn id="426" idx="2"/>
            </p:cNvCxnSpPr>
            <p:nvPr/>
          </p:nvCxnSpPr>
          <p:spPr>
            <a:xfrm>
              <a:off x="3924300" y="1078066"/>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29" name="Google Shape;429;p55"/>
            <p:cNvSpPr txBox="1"/>
            <p:nvPr/>
          </p:nvSpPr>
          <p:spPr>
            <a:xfrm>
              <a:off x="3133272" y="1137998"/>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30" name="Google Shape;430;p55"/>
            <p:cNvSpPr txBox="1"/>
            <p:nvPr/>
          </p:nvSpPr>
          <p:spPr>
            <a:xfrm>
              <a:off x="4069049" y="1132354"/>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31" name="Google Shape;431;p55"/>
            <p:cNvSpPr txBox="1"/>
            <p:nvPr/>
          </p:nvSpPr>
          <p:spPr>
            <a:xfrm>
              <a:off x="2997229" y="139008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2" name="Google Shape;432;p55"/>
            <p:cNvSpPr txBox="1"/>
            <p:nvPr/>
          </p:nvSpPr>
          <p:spPr>
            <a:xfrm>
              <a:off x="3005832" y="162087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3" name="Google Shape;433;p55"/>
            <p:cNvSpPr txBox="1"/>
            <p:nvPr/>
          </p:nvSpPr>
          <p:spPr>
            <a:xfrm>
              <a:off x="2997229" y="185940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4" name="Google Shape;434;p55"/>
            <p:cNvSpPr txBox="1"/>
            <p:nvPr/>
          </p:nvSpPr>
          <p:spPr>
            <a:xfrm>
              <a:off x="3005831" y="209910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5" name="Google Shape;435;p55"/>
            <p:cNvSpPr txBox="1"/>
            <p:nvPr/>
          </p:nvSpPr>
          <p:spPr>
            <a:xfrm>
              <a:off x="2995383" y="232872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6" name="Google Shape;436;p55"/>
            <p:cNvSpPr txBox="1"/>
            <p:nvPr/>
          </p:nvSpPr>
          <p:spPr>
            <a:xfrm>
              <a:off x="4034531" y="138201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7" name="Google Shape;437;p55"/>
            <p:cNvSpPr txBox="1"/>
            <p:nvPr/>
          </p:nvSpPr>
          <p:spPr>
            <a:xfrm>
              <a:off x="4043134" y="1612802"/>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8" name="Google Shape;438;p55"/>
            <p:cNvSpPr txBox="1"/>
            <p:nvPr/>
          </p:nvSpPr>
          <p:spPr>
            <a:xfrm>
              <a:off x="4034531" y="1851332"/>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39" name="Google Shape;439;p55"/>
            <p:cNvSpPr txBox="1"/>
            <p:nvPr/>
          </p:nvSpPr>
          <p:spPr>
            <a:xfrm>
              <a:off x="4043133" y="209102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40" name="Google Shape;440;p55"/>
            <p:cNvSpPr txBox="1"/>
            <p:nvPr/>
          </p:nvSpPr>
          <p:spPr>
            <a:xfrm>
              <a:off x="4032685" y="232065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41" name="Google Shape;441;p55"/>
            <p:cNvSpPr/>
            <p:nvPr/>
          </p:nvSpPr>
          <p:spPr>
            <a:xfrm>
              <a:off x="5410200" y="1066800"/>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42" name="Google Shape;442;p55"/>
            <p:cNvSpPr txBox="1"/>
            <p:nvPr/>
          </p:nvSpPr>
          <p:spPr>
            <a:xfrm>
              <a:off x="5673836" y="685800"/>
              <a:ext cx="1530125" cy="30448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Washington, DC</a:t>
              </a:r>
              <a:endParaRPr sz="3400"/>
            </a:p>
          </p:txBody>
        </p:sp>
        <p:cxnSp>
          <p:nvCxnSpPr>
            <p:cNvPr id="443" name="Google Shape;443;p55"/>
            <p:cNvCxnSpPr>
              <a:stCxn id="441" idx="0"/>
              <a:endCxn id="441" idx="2"/>
            </p:cNvCxnSpPr>
            <p:nvPr/>
          </p:nvCxnSpPr>
          <p:spPr>
            <a:xfrm>
              <a:off x="6438900" y="1066800"/>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44" name="Google Shape;444;p55"/>
            <p:cNvSpPr txBox="1"/>
            <p:nvPr/>
          </p:nvSpPr>
          <p:spPr>
            <a:xfrm>
              <a:off x="5647872" y="1126732"/>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45" name="Google Shape;445;p55"/>
            <p:cNvSpPr txBox="1"/>
            <p:nvPr/>
          </p:nvSpPr>
          <p:spPr>
            <a:xfrm>
              <a:off x="6583649" y="1121088"/>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46" name="Google Shape;446;p55"/>
            <p:cNvSpPr txBox="1"/>
            <p:nvPr/>
          </p:nvSpPr>
          <p:spPr>
            <a:xfrm>
              <a:off x="5511829" y="1378822"/>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47" name="Google Shape;447;p55"/>
            <p:cNvSpPr txBox="1"/>
            <p:nvPr/>
          </p:nvSpPr>
          <p:spPr>
            <a:xfrm>
              <a:off x="5520432" y="160961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48" name="Google Shape;448;p55"/>
            <p:cNvSpPr txBox="1"/>
            <p:nvPr/>
          </p:nvSpPr>
          <p:spPr>
            <a:xfrm>
              <a:off x="5511829" y="184814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49" name="Google Shape;449;p55"/>
            <p:cNvSpPr txBox="1"/>
            <p:nvPr/>
          </p:nvSpPr>
          <p:spPr>
            <a:xfrm>
              <a:off x="5520431" y="208783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0" name="Google Shape;450;p55"/>
            <p:cNvSpPr txBox="1"/>
            <p:nvPr/>
          </p:nvSpPr>
          <p:spPr>
            <a:xfrm>
              <a:off x="5509983" y="231745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1" name="Google Shape;451;p55"/>
            <p:cNvSpPr txBox="1"/>
            <p:nvPr/>
          </p:nvSpPr>
          <p:spPr>
            <a:xfrm>
              <a:off x="6549131" y="137074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2" name="Google Shape;452;p55"/>
            <p:cNvSpPr txBox="1"/>
            <p:nvPr/>
          </p:nvSpPr>
          <p:spPr>
            <a:xfrm>
              <a:off x="6557734" y="160153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3" name="Google Shape;453;p55"/>
            <p:cNvSpPr txBox="1"/>
            <p:nvPr/>
          </p:nvSpPr>
          <p:spPr>
            <a:xfrm>
              <a:off x="6549131" y="184006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4" name="Google Shape;454;p55"/>
            <p:cNvSpPr txBox="1"/>
            <p:nvPr/>
          </p:nvSpPr>
          <p:spPr>
            <a:xfrm>
              <a:off x="6557733" y="207976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5" name="Google Shape;455;p55"/>
            <p:cNvSpPr txBox="1"/>
            <p:nvPr/>
          </p:nvSpPr>
          <p:spPr>
            <a:xfrm>
              <a:off x="6547285" y="230938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56" name="Google Shape;456;p55"/>
            <p:cNvSpPr/>
            <p:nvPr/>
          </p:nvSpPr>
          <p:spPr>
            <a:xfrm>
              <a:off x="402334" y="3182290"/>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57" name="Google Shape;457;p55"/>
            <p:cNvSpPr txBox="1"/>
            <p:nvPr/>
          </p:nvSpPr>
          <p:spPr>
            <a:xfrm>
              <a:off x="851227" y="2801290"/>
              <a:ext cx="1146034" cy="30448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Omaha, NE</a:t>
              </a:r>
              <a:endParaRPr sz="3400"/>
            </a:p>
          </p:txBody>
        </p:sp>
        <p:cxnSp>
          <p:nvCxnSpPr>
            <p:cNvPr id="458" name="Google Shape;458;p55"/>
            <p:cNvCxnSpPr>
              <a:stCxn id="456" idx="0"/>
              <a:endCxn id="456" idx="2"/>
            </p:cNvCxnSpPr>
            <p:nvPr/>
          </p:nvCxnSpPr>
          <p:spPr>
            <a:xfrm>
              <a:off x="1431034" y="3182290"/>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59" name="Google Shape;459;p55"/>
            <p:cNvSpPr txBox="1"/>
            <p:nvPr/>
          </p:nvSpPr>
          <p:spPr>
            <a:xfrm>
              <a:off x="640006" y="3242222"/>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60" name="Google Shape;460;p55"/>
            <p:cNvSpPr txBox="1"/>
            <p:nvPr/>
          </p:nvSpPr>
          <p:spPr>
            <a:xfrm>
              <a:off x="1575783" y="3236578"/>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61" name="Google Shape;461;p55"/>
            <p:cNvSpPr txBox="1"/>
            <p:nvPr/>
          </p:nvSpPr>
          <p:spPr>
            <a:xfrm>
              <a:off x="503963" y="3494312"/>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2" name="Google Shape;462;p55"/>
            <p:cNvSpPr txBox="1"/>
            <p:nvPr/>
          </p:nvSpPr>
          <p:spPr>
            <a:xfrm>
              <a:off x="512566" y="372510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3" name="Google Shape;463;p55"/>
            <p:cNvSpPr txBox="1"/>
            <p:nvPr/>
          </p:nvSpPr>
          <p:spPr>
            <a:xfrm>
              <a:off x="503963" y="396363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4" name="Google Shape;464;p55"/>
            <p:cNvSpPr txBox="1"/>
            <p:nvPr/>
          </p:nvSpPr>
          <p:spPr>
            <a:xfrm>
              <a:off x="512565" y="420332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5" name="Google Shape;465;p55"/>
            <p:cNvSpPr txBox="1"/>
            <p:nvPr/>
          </p:nvSpPr>
          <p:spPr>
            <a:xfrm>
              <a:off x="502117" y="443294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6" name="Google Shape;466;p55"/>
            <p:cNvSpPr txBox="1"/>
            <p:nvPr/>
          </p:nvSpPr>
          <p:spPr>
            <a:xfrm>
              <a:off x="1541265" y="3486238"/>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7" name="Google Shape;467;p55"/>
            <p:cNvSpPr txBox="1"/>
            <p:nvPr/>
          </p:nvSpPr>
          <p:spPr>
            <a:xfrm>
              <a:off x="1549868" y="371702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8" name="Google Shape;468;p55"/>
            <p:cNvSpPr txBox="1"/>
            <p:nvPr/>
          </p:nvSpPr>
          <p:spPr>
            <a:xfrm>
              <a:off x="1541265" y="3955556"/>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69" name="Google Shape;469;p55"/>
            <p:cNvSpPr txBox="1"/>
            <p:nvPr/>
          </p:nvSpPr>
          <p:spPr>
            <a:xfrm>
              <a:off x="1549867" y="4195250"/>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70" name="Google Shape;470;p55"/>
            <p:cNvSpPr txBox="1"/>
            <p:nvPr/>
          </p:nvSpPr>
          <p:spPr>
            <a:xfrm>
              <a:off x="1539419" y="4424874"/>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71" name="Google Shape;471;p55"/>
            <p:cNvSpPr/>
            <p:nvPr/>
          </p:nvSpPr>
          <p:spPr>
            <a:xfrm>
              <a:off x="2891940" y="3147095"/>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72" name="Google Shape;472;p55"/>
            <p:cNvSpPr txBox="1"/>
            <p:nvPr/>
          </p:nvSpPr>
          <p:spPr>
            <a:xfrm>
              <a:off x="3229779" y="2771756"/>
              <a:ext cx="1410341" cy="30448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San Diego, CA</a:t>
              </a:r>
              <a:endParaRPr sz="3400"/>
            </a:p>
          </p:txBody>
        </p:sp>
        <p:cxnSp>
          <p:nvCxnSpPr>
            <p:cNvPr id="473" name="Google Shape;473;p55"/>
            <p:cNvCxnSpPr>
              <a:stCxn id="471" idx="0"/>
              <a:endCxn id="471" idx="2"/>
            </p:cNvCxnSpPr>
            <p:nvPr/>
          </p:nvCxnSpPr>
          <p:spPr>
            <a:xfrm>
              <a:off x="3920640" y="3147095"/>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74" name="Google Shape;474;p55"/>
            <p:cNvSpPr txBox="1"/>
            <p:nvPr/>
          </p:nvSpPr>
          <p:spPr>
            <a:xfrm>
              <a:off x="3129612" y="3207027"/>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75" name="Google Shape;475;p55"/>
            <p:cNvSpPr txBox="1"/>
            <p:nvPr/>
          </p:nvSpPr>
          <p:spPr>
            <a:xfrm>
              <a:off x="4065389" y="3201383"/>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76" name="Google Shape;476;p55"/>
            <p:cNvSpPr txBox="1"/>
            <p:nvPr/>
          </p:nvSpPr>
          <p:spPr>
            <a:xfrm>
              <a:off x="2993569" y="3459117"/>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77" name="Google Shape;477;p55"/>
            <p:cNvSpPr txBox="1"/>
            <p:nvPr/>
          </p:nvSpPr>
          <p:spPr>
            <a:xfrm>
              <a:off x="3002172" y="3689905"/>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78" name="Google Shape;478;p55"/>
            <p:cNvSpPr txBox="1"/>
            <p:nvPr/>
          </p:nvSpPr>
          <p:spPr>
            <a:xfrm>
              <a:off x="2993569" y="3928435"/>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79" name="Google Shape;479;p55"/>
            <p:cNvSpPr txBox="1"/>
            <p:nvPr/>
          </p:nvSpPr>
          <p:spPr>
            <a:xfrm>
              <a:off x="3002171" y="4168129"/>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0" name="Google Shape;480;p55"/>
            <p:cNvSpPr txBox="1"/>
            <p:nvPr/>
          </p:nvSpPr>
          <p:spPr>
            <a:xfrm>
              <a:off x="2991723" y="4397753"/>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1" name="Google Shape;481;p55"/>
            <p:cNvSpPr txBox="1"/>
            <p:nvPr/>
          </p:nvSpPr>
          <p:spPr>
            <a:xfrm>
              <a:off x="4030871" y="3451043"/>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2" name="Google Shape;482;p55"/>
            <p:cNvSpPr txBox="1"/>
            <p:nvPr/>
          </p:nvSpPr>
          <p:spPr>
            <a:xfrm>
              <a:off x="4039474" y="3681831"/>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3" name="Google Shape;483;p55"/>
            <p:cNvSpPr txBox="1"/>
            <p:nvPr/>
          </p:nvSpPr>
          <p:spPr>
            <a:xfrm>
              <a:off x="4030871" y="3920361"/>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4" name="Google Shape;484;p55"/>
            <p:cNvSpPr txBox="1"/>
            <p:nvPr/>
          </p:nvSpPr>
          <p:spPr>
            <a:xfrm>
              <a:off x="4039473" y="4160055"/>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5" name="Google Shape;485;p55"/>
            <p:cNvSpPr txBox="1"/>
            <p:nvPr/>
          </p:nvSpPr>
          <p:spPr>
            <a:xfrm>
              <a:off x="4029025" y="4389679"/>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86" name="Google Shape;486;p55"/>
            <p:cNvSpPr/>
            <p:nvPr/>
          </p:nvSpPr>
          <p:spPr>
            <a:xfrm>
              <a:off x="5410200" y="3169683"/>
              <a:ext cx="2057400" cy="1524000"/>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487" name="Google Shape;487;p55"/>
            <p:cNvSpPr txBox="1"/>
            <p:nvPr/>
          </p:nvSpPr>
          <p:spPr>
            <a:xfrm>
              <a:off x="5859093" y="2788683"/>
              <a:ext cx="1124890" cy="304482"/>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Atlanta, GA</a:t>
              </a:r>
              <a:endParaRPr sz="3400"/>
            </a:p>
          </p:txBody>
        </p:sp>
        <p:cxnSp>
          <p:nvCxnSpPr>
            <p:cNvPr id="488" name="Google Shape;488;p55"/>
            <p:cNvCxnSpPr>
              <a:stCxn id="486" idx="0"/>
              <a:endCxn id="486" idx="2"/>
            </p:cNvCxnSpPr>
            <p:nvPr/>
          </p:nvCxnSpPr>
          <p:spPr>
            <a:xfrm>
              <a:off x="6438900" y="3169683"/>
              <a:ext cx="0" cy="1524000"/>
            </a:xfrm>
            <a:prstGeom prst="straightConnector1">
              <a:avLst/>
            </a:prstGeom>
            <a:noFill/>
            <a:ln w="9525" cap="flat" cmpd="sng">
              <a:solidFill>
                <a:schemeClr val="accent1"/>
              </a:solidFill>
              <a:prstDash val="solid"/>
              <a:miter lim="800000"/>
              <a:headEnd type="none" w="sm" len="sm"/>
              <a:tailEnd type="none" w="sm" len="sm"/>
            </a:ln>
          </p:spPr>
        </p:cxnSp>
        <p:sp>
          <p:nvSpPr>
            <p:cNvPr id="489" name="Google Shape;489;p55"/>
            <p:cNvSpPr txBox="1"/>
            <p:nvPr/>
          </p:nvSpPr>
          <p:spPr>
            <a:xfrm>
              <a:off x="5647872" y="3229615"/>
              <a:ext cx="553357"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Italian</a:t>
              </a:r>
              <a:endParaRPr sz="3400"/>
            </a:p>
          </p:txBody>
        </p:sp>
        <p:sp>
          <p:nvSpPr>
            <p:cNvPr id="490" name="Google Shape;490;p55"/>
            <p:cNvSpPr txBox="1"/>
            <p:nvPr/>
          </p:nvSpPr>
          <p:spPr>
            <a:xfrm>
              <a:off x="6583649" y="3223971"/>
              <a:ext cx="688009"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Mexican</a:t>
              </a:r>
              <a:endParaRPr sz="3400"/>
            </a:p>
          </p:txBody>
        </p:sp>
        <p:sp>
          <p:nvSpPr>
            <p:cNvPr id="491" name="Google Shape;491;p55"/>
            <p:cNvSpPr txBox="1"/>
            <p:nvPr/>
          </p:nvSpPr>
          <p:spPr>
            <a:xfrm>
              <a:off x="5511829" y="3481705"/>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2" name="Google Shape;492;p55"/>
            <p:cNvSpPr txBox="1"/>
            <p:nvPr/>
          </p:nvSpPr>
          <p:spPr>
            <a:xfrm>
              <a:off x="5520432" y="3712493"/>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3" name="Google Shape;493;p55"/>
            <p:cNvSpPr txBox="1"/>
            <p:nvPr/>
          </p:nvSpPr>
          <p:spPr>
            <a:xfrm>
              <a:off x="5511829" y="3951023"/>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4" name="Google Shape;494;p55"/>
            <p:cNvSpPr txBox="1"/>
            <p:nvPr/>
          </p:nvSpPr>
          <p:spPr>
            <a:xfrm>
              <a:off x="5520431" y="4190717"/>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5" name="Google Shape;495;p55"/>
            <p:cNvSpPr txBox="1"/>
            <p:nvPr/>
          </p:nvSpPr>
          <p:spPr>
            <a:xfrm>
              <a:off x="5509983" y="4420341"/>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6" name="Google Shape;496;p55"/>
            <p:cNvSpPr txBox="1"/>
            <p:nvPr/>
          </p:nvSpPr>
          <p:spPr>
            <a:xfrm>
              <a:off x="6549131" y="3473631"/>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7" name="Google Shape;497;p55"/>
            <p:cNvSpPr txBox="1"/>
            <p:nvPr/>
          </p:nvSpPr>
          <p:spPr>
            <a:xfrm>
              <a:off x="6557734" y="3704419"/>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8" name="Google Shape;498;p55"/>
            <p:cNvSpPr txBox="1"/>
            <p:nvPr/>
          </p:nvSpPr>
          <p:spPr>
            <a:xfrm>
              <a:off x="6549131" y="3942949"/>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499" name="Google Shape;499;p55"/>
            <p:cNvSpPr txBox="1"/>
            <p:nvPr/>
          </p:nvSpPr>
          <p:spPr>
            <a:xfrm>
              <a:off x="6557733" y="4182643"/>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sp>
          <p:nvSpPr>
            <p:cNvPr id="500" name="Google Shape;500;p55"/>
            <p:cNvSpPr txBox="1"/>
            <p:nvPr/>
          </p:nvSpPr>
          <p:spPr>
            <a:xfrm>
              <a:off x="6547285" y="4412267"/>
              <a:ext cx="808235" cy="246221"/>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Restaurant</a:t>
              </a:r>
              <a:endParaRPr sz="3400"/>
            </a:p>
          </p:txBody>
        </p:sp>
      </p:grpSp>
      <p:sp>
        <p:nvSpPr>
          <p:cNvPr id="501" name="Google Shape;501;p55"/>
          <p:cNvSpPr/>
          <p:nvPr/>
        </p:nvSpPr>
        <p:spPr>
          <a:xfrm>
            <a:off x="4796526" y="11935888"/>
            <a:ext cx="15812875" cy="738664"/>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400" b="1">
                <a:solidFill>
                  <a:schemeClr val="dk1"/>
                </a:solidFill>
                <a:latin typeface="Arial"/>
                <a:ea typeface="Arial"/>
                <a:cs typeface="Arial"/>
                <a:sym typeface="Arial"/>
              </a:rPr>
              <a:t>Repeat this analysis for as many cities as possible…</a:t>
            </a:r>
            <a:endParaRPr sz="3400"/>
          </a:p>
        </p:txBody>
      </p:sp>
      <p:sp>
        <p:nvSpPr>
          <p:cNvPr id="502" name="Google Shape;502;p55"/>
          <p:cNvSpPr/>
          <p:nvPr/>
        </p:nvSpPr>
        <p:spPr>
          <a:xfrm>
            <a:off x="0" y="1524000"/>
            <a:ext cx="24384001" cy="10259488"/>
          </a:xfrm>
          <a:prstGeom prst="rect">
            <a:avLst/>
          </a:prstGeom>
          <a:no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503" name="Google Shape;503;p55"/>
          <p:cNvSpPr txBox="1"/>
          <p:nvPr/>
        </p:nvSpPr>
        <p:spPr>
          <a:xfrm>
            <a:off x="3614085" y="4049944"/>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
        <p:nvSpPr>
          <p:cNvPr id="504" name="Google Shape;504;p55"/>
          <p:cNvSpPr txBox="1"/>
          <p:nvPr/>
        </p:nvSpPr>
        <p:spPr>
          <a:xfrm>
            <a:off x="11712675" y="4063542"/>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
        <p:nvSpPr>
          <p:cNvPr id="505" name="Google Shape;505;p55"/>
          <p:cNvSpPr txBox="1"/>
          <p:nvPr/>
        </p:nvSpPr>
        <p:spPr>
          <a:xfrm>
            <a:off x="19804038" y="3940968"/>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
        <p:nvSpPr>
          <p:cNvPr id="506" name="Google Shape;506;p55"/>
          <p:cNvSpPr txBox="1"/>
          <p:nvPr/>
        </p:nvSpPr>
        <p:spPr>
          <a:xfrm>
            <a:off x="3614085" y="9304316"/>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
        <p:nvSpPr>
          <p:cNvPr id="507" name="Google Shape;507;p55"/>
          <p:cNvSpPr txBox="1"/>
          <p:nvPr/>
        </p:nvSpPr>
        <p:spPr>
          <a:xfrm>
            <a:off x="11712675" y="9317914"/>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
        <p:nvSpPr>
          <p:cNvPr id="508" name="Google Shape;508;p55"/>
          <p:cNvSpPr txBox="1"/>
          <p:nvPr/>
        </p:nvSpPr>
        <p:spPr>
          <a:xfrm>
            <a:off x="19804038" y="9195340"/>
            <a:ext cx="1107995" cy="73866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Arial"/>
                <a:ea typeface="Arial"/>
                <a:cs typeface="Arial"/>
                <a:sym typeface="Arial"/>
              </a:rPr>
              <a:t>vs</a:t>
            </a:r>
            <a:endParaRPr sz="3400"/>
          </a:p>
        </p:txBody>
      </p:sp>
    </p:spTree>
    <p:extLst>
      <p:ext uri="{BB962C8B-B14F-4D97-AF65-F5344CB8AC3E}">
        <p14:creationId xmlns:p14="http://schemas.microsoft.com/office/powerpoint/2010/main" val="39410250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6"/>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4: </a:t>
            </a:r>
            <a:br>
              <a:rPr lang="en-US" sz="7200"/>
            </a:br>
            <a:r>
              <a:rPr lang="en-US" sz="7200"/>
              <a:t>Build Data Retrieval Plan</a:t>
            </a:r>
            <a:endParaRPr sz="7200"/>
          </a:p>
        </p:txBody>
      </p:sp>
    </p:spTree>
    <p:extLst>
      <p:ext uri="{BB962C8B-B14F-4D97-AF65-F5344CB8AC3E}">
        <p14:creationId xmlns:p14="http://schemas.microsoft.com/office/powerpoint/2010/main" val="304126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73"/>
        <p:cNvGrpSpPr/>
        <p:nvPr/>
      </p:nvGrpSpPr>
      <p:grpSpPr>
        <a:xfrm>
          <a:off x="0" y="0"/>
          <a:ext cx="0" cy="0"/>
          <a:chOff x="0" y="0"/>
          <a:chExt cx="0" cy="0"/>
        </a:xfrm>
      </p:grpSpPr>
      <p:sp>
        <p:nvSpPr>
          <p:cNvPr id="74" name="Google Shape;74;p16"/>
          <p:cNvSpPr txBox="1"/>
          <p:nvPr/>
        </p:nvSpPr>
        <p:spPr>
          <a:xfrm>
            <a:off x="2331300" y="2999886"/>
            <a:ext cx="22052700" cy="9373500"/>
          </a:xfrm>
          <a:prstGeom prst="rect">
            <a:avLst/>
          </a:prstGeom>
          <a:noFill/>
          <a:ln>
            <a:noFill/>
          </a:ln>
        </p:spPr>
        <p:txBody>
          <a:bodyPr spcFirstLastPara="1" wrap="square" lIns="243800" tIns="243800" rIns="243800" bIns="243800" anchor="t" anchorCtr="0">
            <a:noAutofit/>
          </a:bodyPr>
          <a:lstStyle/>
          <a:p>
            <a:pPr marL="0" lvl="0" indent="0" algn="l" rtl="0">
              <a:lnSpc>
                <a:spcPct val="150000"/>
              </a:lnSpc>
              <a:spcBef>
                <a:spcPts val="0"/>
              </a:spcBef>
              <a:spcAft>
                <a:spcPts val="0"/>
              </a:spcAft>
              <a:buNone/>
            </a:pPr>
            <a:r>
              <a:rPr lang="en-US" sz="4800" dirty="0">
                <a:solidFill>
                  <a:srgbClr val="EEEEEE"/>
                </a:solidFill>
              </a:rPr>
              <a:t>Come to know your classmates as the community that you will rely on for collaborative learning.</a:t>
            </a:r>
            <a:endParaRPr sz="4800" dirty="0">
              <a:solidFill>
                <a:srgbClr val="EEEEEE"/>
              </a:solidFill>
            </a:endParaRPr>
          </a:p>
          <a:p>
            <a:pPr marL="0" lvl="0" indent="0" algn="l" rtl="0">
              <a:lnSpc>
                <a:spcPct val="150000"/>
              </a:lnSpc>
              <a:spcBef>
                <a:spcPts val="0"/>
              </a:spcBef>
              <a:spcAft>
                <a:spcPts val="0"/>
              </a:spcAft>
              <a:buClr>
                <a:srgbClr val="000000"/>
              </a:buClr>
              <a:buSzPts val="1100"/>
              <a:buFont typeface="Arial"/>
              <a:buNone/>
            </a:pPr>
            <a:endParaRPr sz="4800" dirty="0">
              <a:solidFill>
                <a:srgbClr val="EEEEEE"/>
              </a:solidFill>
            </a:endParaRPr>
          </a:p>
          <a:p>
            <a:pPr marL="0" lvl="0" indent="0" algn="l" rtl="0">
              <a:lnSpc>
                <a:spcPct val="150000"/>
              </a:lnSpc>
              <a:spcBef>
                <a:spcPts val="0"/>
              </a:spcBef>
              <a:spcAft>
                <a:spcPts val="0"/>
              </a:spcAft>
              <a:buNone/>
            </a:pPr>
            <a:r>
              <a:rPr lang="en-US" sz="4800" dirty="0">
                <a:solidFill>
                  <a:srgbClr val="EEEEEE"/>
                </a:solidFill>
              </a:rPr>
              <a:t>Know the staff who will be providing holistic support throughout the program.</a:t>
            </a:r>
            <a:endParaRPr sz="4800" dirty="0">
              <a:solidFill>
                <a:srgbClr val="EEEEEE"/>
              </a:solidFill>
            </a:endParaRPr>
          </a:p>
          <a:p>
            <a:pPr marL="0" lvl="0" indent="0" algn="l" rtl="0">
              <a:lnSpc>
                <a:spcPct val="150000"/>
              </a:lnSpc>
              <a:spcBef>
                <a:spcPts val="0"/>
              </a:spcBef>
              <a:spcAft>
                <a:spcPts val="0"/>
              </a:spcAft>
              <a:buNone/>
            </a:pPr>
            <a:endParaRPr sz="4800" dirty="0">
              <a:solidFill>
                <a:srgbClr val="EEEEEE"/>
              </a:solidFill>
            </a:endParaRPr>
          </a:p>
          <a:p>
            <a:pPr marL="0" lvl="0" indent="0" algn="l" rtl="0">
              <a:lnSpc>
                <a:spcPct val="150000"/>
              </a:lnSpc>
              <a:spcBef>
                <a:spcPts val="0"/>
              </a:spcBef>
              <a:spcAft>
                <a:spcPts val="0"/>
              </a:spcAft>
              <a:buNone/>
            </a:pPr>
            <a:r>
              <a:rPr lang="en-US" sz="4800" dirty="0">
                <a:solidFill>
                  <a:srgbClr val="EEEEEE"/>
                </a:solidFill>
              </a:rPr>
              <a:t>Understand the minimum requirements in order to successfully graduate from this boot camp.</a:t>
            </a:r>
            <a:endParaRPr sz="4800" dirty="0">
              <a:solidFill>
                <a:srgbClr val="EEEEEE"/>
              </a:solidFill>
            </a:endParaRPr>
          </a:p>
          <a:p>
            <a:pPr marL="0" lvl="0" indent="0" algn="l" rtl="0">
              <a:lnSpc>
                <a:spcPct val="150000"/>
              </a:lnSpc>
              <a:spcBef>
                <a:spcPts val="0"/>
              </a:spcBef>
              <a:spcAft>
                <a:spcPts val="0"/>
              </a:spcAft>
              <a:buNone/>
            </a:pPr>
            <a:endParaRPr sz="4800" dirty="0">
              <a:solidFill>
                <a:srgbClr val="EEEEEE"/>
              </a:solidFill>
            </a:endParaRPr>
          </a:p>
          <a:p>
            <a:pPr marL="0" lvl="0" indent="0" algn="l" rtl="0">
              <a:lnSpc>
                <a:spcPct val="150000"/>
              </a:lnSpc>
              <a:spcBef>
                <a:spcPts val="0"/>
              </a:spcBef>
              <a:spcAft>
                <a:spcPts val="0"/>
              </a:spcAft>
              <a:buNone/>
            </a:pPr>
            <a:r>
              <a:rPr lang="en-US" sz="4800" dirty="0">
                <a:solidFill>
                  <a:srgbClr val="EEEEEE"/>
                </a:solidFill>
              </a:rPr>
              <a:t>Be able to list ways to get help and support at your moments of need. </a:t>
            </a:r>
            <a:endParaRPr sz="4800" dirty="0">
              <a:solidFill>
                <a:srgbClr val="EEEEEE"/>
              </a:solidFill>
              <a:latin typeface="Roboto Slab"/>
              <a:ea typeface="Roboto Slab"/>
              <a:cs typeface="Roboto Slab"/>
              <a:sym typeface="Roboto Slab"/>
            </a:endParaRPr>
          </a:p>
        </p:txBody>
      </p:sp>
      <p:sp>
        <p:nvSpPr>
          <p:cNvPr id="75" name="Google Shape;75;p16"/>
          <p:cNvSpPr txBox="1"/>
          <p:nvPr/>
        </p:nvSpPr>
        <p:spPr>
          <a:xfrm>
            <a:off x="3303493" y="589280"/>
            <a:ext cx="18219300" cy="1164900"/>
          </a:xfrm>
          <a:prstGeom prst="rect">
            <a:avLst/>
          </a:prstGeom>
          <a:noFill/>
          <a:ln>
            <a:noFill/>
          </a:ln>
        </p:spPr>
        <p:txBody>
          <a:bodyPr spcFirstLastPara="1" wrap="square" lIns="243800" tIns="243800" rIns="243800" bIns="243800" anchor="t" anchorCtr="0">
            <a:noAutofit/>
          </a:bodyPr>
          <a:lstStyle/>
          <a:p>
            <a:pPr marL="0" lvl="0" indent="0" algn="l" rtl="0">
              <a:spcBef>
                <a:spcPts val="0"/>
              </a:spcBef>
              <a:spcAft>
                <a:spcPts val="0"/>
              </a:spcAft>
              <a:buNone/>
            </a:pPr>
            <a:r>
              <a:rPr lang="en-US" sz="7200" b="1" dirty="0">
                <a:solidFill>
                  <a:srgbClr val="EEEEEE"/>
                </a:solidFill>
                <a:latin typeface="Helvetica Neue"/>
                <a:ea typeface="Helvetica Neue"/>
                <a:cs typeface="Helvetica Neue"/>
                <a:sym typeface="Helvetica Neue"/>
              </a:rPr>
              <a:t>By the end of this session, you will: </a:t>
            </a:r>
            <a:endParaRPr sz="7200" b="1" dirty="0">
              <a:solidFill>
                <a:srgbClr val="EEEEEE"/>
              </a:solidFill>
              <a:latin typeface="Helvetica Neue"/>
              <a:ea typeface="Helvetica Neue"/>
              <a:cs typeface="Helvetica Neue"/>
              <a:sym typeface="Helvetica Neue"/>
            </a:endParaRPr>
          </a:p>
        </p:txBody>
      </p:sp>
      <p:sp>
        <p:nvSpPr>
          <p:cNvPr id="76" name="Google Shape;76;p16"/>
          <p:cNvSpPr/>
          <p:nvPr/>
        </p:nvSpPr>
        <p:spPr>
          <a:xfrm>
            <a:off x="1016920" y="6787236"/>
            <a:ext cx="925200" cy="899400"/>
          </a:xfrm>
          <a:prstGeom prst="rect">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1009890" y="9106351"/>
            <a:ext cx="925200" cy="899400"/>
          </a:xfrm>
          <a:prstGeom prst="rect">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1056850" y="12082903"/>
            <a:ext cx="925200" cy="899400"/>
          </a:xfrm>
          <a:prstGeom prst="rect">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1016920" y="3710250"/>
            <a:ext cx="925200" cy="899400"/>
          </a:xfrm>
          <a:prstGeom prst="rect">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7"/>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4: Data Retrieval Plan</a:t>
            </a:r>
            <a:endParaRPr sz="3400"/>
          </a:p>
        </p:txBody>
      </p:sp>
      <p:pic>
        <p:nvPicPr>
          <p:cNvPr id="519" name="Google Shape;519;p57"/>
          <p:cNvPicPr preferRelativeResize="0"/>
          <p:nvPr/>
        </p:nvPicPr>
        <p:blipFill rotWithShape="1">
          <a:blip r:embed="rId3">
            <a:alphaModFix/>
          </a:blip>
          <a:srcRect/>
          <a:stretch/>
        </p:blipFill>
        <p:spPr>
          <a:xfrm>
            <a:off x="745067" y="1699534"/>
            <a:ext cx="17076616" cy="1740292"/>
          </a:xfrm>
          <a:prstGeom prst="rect">
            <a:avLst/>
          </a:prstGeom>
          <a:noFill/>
          <a:ln>
            <a:noFill/>
          </a:ln>
        </p:spPr>
      </p:pic>
      <p:pic>
        <p:nvPicPr>
          <p:cNvPr id="520" name="Google Shape;520;p57"/>
          <p:cNvPicPr preferRelativeResize="0"/>
          <p:nvPr/>
        </p:nvPicPr>
        <p:blipFill rotWithShape="1">
          <a:blip r:embed="rId4">
            <a:alphaModFix/>
          </a:blip>
          <a:srcRect/>
          <a:stretch/>
        </p:blipFill>
        <p:spPr>
          <a:xfrm>
            <a:off x="745069" y="3751486"/>
            <a:ext cx="17076616" cy="1568938"/>
          </a:xfrm>
          <a:prstGeom prst="rect">
            <a:avLst/>
          </a:prstGeom>
          <a:noFill/>
          <a:ln>
            <a:noFill/>
          </a:ln>
        </p:spPr>
      </p:pic>
      <p:sp>
        <p:nvSpPr>
          <p:cNvPr id="521" name="Google Shape;521;p57"/>
          <p:cNvSpPr txBox="1"/>
          <p:nvPr/>
        </p:nvSpPr>
        <p:spPr>
          <a:xfrm>
            <a:off x="711201" y="6032175"/>
            <a:ext cx="22961700" cy="4493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900" b="1">
                <a:solidFill>
                  <a:schemeClr val="dk1"/>
                </a:solidFill>
                <a:latin typeface="Arial"/>
                <a:ea typeface="Arial"/>
                <a:cs typeface="Arial"/>
                <a:sym typeface="Arial"/>
              </a:rPr>
              <a:t>We </a:t>
            </a:r>
            <a:r>
              <a:rPr lang="en-US" sz="4900" b="1" i="1">
                <a:solidFill>
                  <a:schemeClr val="dk1"/>
                </a:solidFill>
                <a:latin typeface="Arial"/>
                <a:ea typeface="Arial"/>
                <a:cs typeface="Arial"/>
                <a:sym typeface="Arial"/>
              </a:rPr>
              <a:t>could </a:t>
            </a:r>
            <a:r>
              <a:rPr lang="en-US" sz="4900" b="1">
                <a:solidFill>
                  <a:schemeClr val="dk1"/>
                </a:solidFill>
                <a:latin typeface="Arial"/>
                <a:ea typeface="Arial"/>
                <a:cs typeface="Arial"/>
                <a:sym typeface="Arial"/>
              </a:rPr>
              <a:t>brute force our way to retrieve this data, but…</a:t>
            </a:r>
            <a:endParaRPr sz="3400"/>
          </a:p>
          <a:p>
            <a:pPr marL="0" marR="0" lvl="0" indent="0" algn="l" rtl="0">
              <a:spcBef>
                <a:spcPts val="0"/>
              </a:spcBef>
              <a:spcAft>
                <a:spcPts val="0"/>
              </a:spcAft>
              <a:buNone/>
            </a:pPr>
            <a:endParaRPr sz="4900" b="1">
              <a:solidFill>
                <a:schemeClr val="dk1"/>
              </a:solidFill>
              <a:latin typeface="Arial"/>
              <a:ea typeface="Arial"/>
              <a:cs typeface="Arial"/>
              <a:sym typeface="Arial"/>
            </a:endParaRPr>
          </a:p>
          <a:p>
            <a:pPr marL="838200" marR="0" lvl="0" indent="-844550" algn="l" rtl="0">
              <a:spcBef>
                <a:spcPts val="0"/>
              </a:spcBef>
              <a:spcAft>
                <a:spcPts val="0"/>
              </a:spcAft>
              <a:buClr>
                <a:schemeClr val="dk1"/>
              </a:buClr>
              <a:buSzPts val="4900"/>
              <a:buFont typeface="Arial"/>
              <a:buChar char="•"/>
            </a:pPr>
            <a:r>
              <a:rPr lang="en-US" sz="4900">
                <a:solidFill>
                  <a:schemeClr val="dk1"/>
                </a:solidFill>
                <a:latin typeface="Arial"/>
                <a:ea typeface="Arial"/>
                <a:cs typeface="Arial"/>
                <a:sym typeface="Arial"/>
              </a:rPr>
              <a:t>It would be extremely time consuming</a:t>
            </a:r>
            <a:endParaRPr sz="3400"/>
          </a:p>
          <a:p>
            <a:pPr marL="838200" marR="0" lvl="0" indent="-533400" algn="l" rtl="0">
              <a:spcBef>
                <a:spcPts val="0"/>
              </a:spcBef>
              <a:spcAft>
                <a:spcPts val="0"/>
              </a:spcAft>
              <a:buClr>
                <a:schemeClr val="dk1"/>
              </a:buClr>
              <a:buSzPts val="4900"/>
              <a:buFont typeface="Arial"/>
              <a:buNone/>
            </a:pPr>
            <a:endParaRPr sz="4900">
              <a:solidFill>
                <a:schemeClr val="dk1"/>
              </a:solidFill>
              <a:latin typeface="Arial"/>
              <a:ea typeface="Arial"/>
              <a:cs typeface="Arial"/>
              <a:sym typeface="Arial"/>
            </a:endParaRPr>
          </a:p>
          <a:p>
            <a:pPr marL="838200" marR="0" lvl="0" indent="-844550" algn="l" rtl="0">
              <a:spcBef>
                <a:spcPts val="0"/>
              </a:spcBef>
              <a:spcAft>
                <a:spcPts val="0"/>
              </a:spcAft>
              <a:buClr>
                <a:schemeClr val="dk1"/>
              </a:buClr>
              <a:buSzPts val="4900"/>
              <a:buFont typeface="Arial"/>
              <a:buChar char="•"/>
            </a:pPr>
            <a:r>
              <a:rPr lang="en-US" sz="4900">
                <a:solidFill>
                  <a:schemeClr val="dk1"/>
                </a:solidFill>
                <a:latin typeface="Arial"/>
                <a:ea typeface="Arial"/>
                <a:cs typeface="Arial"/>
                <a:sym typeface="Arial"/>
              </a:rPr>
              <a:t>It would be skewed by our city familiarity</a:t>
            </a:r>
            <a:endParaRPr sz="3400"/>
          </a:p>
          <a:p>
            <a:pPr marL="838200" marR="0" lvl="0" indent="-533400" algn="l" rtl="0">
              <a:spcBef>
                <a:spcPts val="0"/>
              </a:spcBef>
              <a:spcAft>
                <a:spcPts val="0"/>
              </a:spcAft>
              <a:buClr>
                <a:schemeClr val="dk1"/>
              </a:buClr>
              <a:buSzPts val="4900"/>
              <a:buFont typeface="Arial"/>
              <a:buNone/>
            </a:pPr>
            <a:endParaRPr sz="4900">
              <a:solidFill>
                <a:schemeClr val="dk1"/>
              </a:solidFill>
              <a:latin typeface="Arial"/>
              <a:ea typeface="Arial"/>
              <a:cs typeface="Arial"/>
              <a:sym typeface="Arial"/>
            </a:endParaRPr>
          </a:p>
          <a:p>
            <a:pPr marL="838200" marR="0" lvl="0" indent="-844550" algn="l" rtl="0">
              <a:spcBef>
                <a:spcPts val="0"/>
              </a:spcBef>
              <a:spcAft>
                <a:spcPts val="0"/>
              </a:spcAft>
              <a:buClr>
                <a:schemeClr val="dk1"/>
              </a:buClr>
              <a:buSzPts val="4900"/>
              <a:buFont typeface="Arial"/>
              <a:buChar char="•"/>
            </a:pPr>
            <a:r>
              <a:rPr lang="en-US" sz="4900">
                <a:solidFill>
                  <a:schemeClr val="dk1"/>
                </a:solidFill>
                <a:latin typeface="Arial"/>
                <a:ea typeface="Arial"/>
                <a:cs typeface="Arial"/>
                <a:sym typeface="Arial"/>
              </a:rPr>
              <a:t>It would be manually labor intensive</a:t>
            </a:r>
            <a:endParaRPr sz="3400"/>
          </a:p>
        </p:txBody>
      </p:sp>
    </p:spTree>
    <p:extLst>
      <p:ext uri="{BB962C8B-B14F-4D97-AF65-F5344CB8AC3E}">
        <p14:creationId xmlns:p14="http://schemas.microsoft.com/office/powerpoint/2010/main" val="34700270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8"/>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4: Data Retrieval Plan</a:t>
            </a:r>
            <a:endParaRPr sz="3400"/>
          </a:p>
        </p:txBody>
      </p:sp>
      <p:sp>
        <p:nvSpPr>
          <p:cNvPr id="527" name="Google Shape;527;p58"/>
          <p:cNvSpPr txBox="1"/>
          <p:nvPr/>
        </p:nvSpPr>
        <p:spPr>
          <a:xfrm>
            <a:off x="586155" y="8192090"/>
            <a:ext cx="22961599" cy="301621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dk1"/>
                </a:solidFill>
                <a:latin typeface="Arial"/>
                <a:ea typeface="Arial"/>
                <a:cs typeface="Arial"/>
                <a:sym typeface="Arial"/>
              </a:rPr>
              <a:t>Basically… </a:t>
            </a:r>
            <a:br>
              <a:rPr lang="en-US" sz="14700" b="1">
                <a:solidFill>
                  <a:schemeClr val="dk1"/>
                </a:solidFill>
                <a:latin typeface="Arial"/>
                <a:ea typeface="Arial"/>
                <a:cs typeface="Arial"/>
                <a:sym typeface="Arial"/>
              </a:rPr>
            </a:br>
            <a:r>
              <a:rPr lang="en-US" sz="14700" b="1">
                <a:solidFill>
                  <a:schemeClr val="dk1"/>
                </a:solidFill>
                <a:latin typeface="Arial"/>
                <a:ea typeface="Arial"/>
                <a:cs typeface="Arial"/>
                <a:sym typeface="Arial"/>
              </a:rPr>
              <a:t>Not in a million years.</a:t>
            </a:r>
            <a:endParaRPr sz="14700">
              <a:solidFill>
                <a:schemeClr val="dk1"/>
              </a:solidFill>
              <a:latin typeface="Arial"/>
              <a:ea typeface="Arial"/>
              <a:cs typeface="Arial"/>
              <a:sym typeface="Arial"/>
            </a:endParaRPr>
          </a:p>
        </p:txBody>
      </p:sp>
      <p:pic>
        <p:nvPicPr>
          <p:cNvPr id="528" name="Google Shape;528;p58"/>
          <p:cNvPicPr preferRelativeResize="0"/>
          <p:nvPr/>
        </p:nvPicPr>
        <p:blipFill rotWithShape="1">
          <a:blip r:embed="rId3">
            <a:alphaModFix/>
          </a:blip>
          <a:srcRect/>
          <a:stretch/>
        </p:blipFill>
        <p:spPr>
          <a:xfrm>
            <a:off x="745067" y="1699534"/>
            <a:ext cx="17076616" cy="1740292"/>
          </a:xfrm>
          <a:prstGeom prst="rect">
            <a:avLst/>
          </a:prstGeom>
          <a:noFill/>
          <a:ln>
            <a:noFill/>
          </a:ln>
        </p:spPr>
      </p:pic>
      <p:pic>
        <p:nvPicPr>
          <p:cNvPr id="529" name="Google Shape;529;p58"/>
          <p:cNvPicPr preferRelativeResize="0"/>
          <p:nvPr/>
        </p:nvPicPr>
        <p:blipFill rotWithShape="1">
          <a:blip r:embed="rId4">
            <a:alphaModFix/>
          </a:blip>
          <a:srcRect/>
          <a:stretch/>
        </p:blipFill>
        <p:spPr>
          <a:xfrm>
            <a:off x="745069" y="3751486"/>
            <a:ext cx="17076616" cy="1568938"/>
          </a:xfrm>
          <a:prstGeom prst="rect">
            <a:avLst/>
          </a:prstGeom>
          <a:noFill/>
          <a:ln>
            <a:noFill/>
          </a:ln>
        </p:spPr>
      </p:pic>
      <p:pic>
        <p:nvPicPr>
          <p:cNvPr id="530" name="Google Shape;530;p58"/>
          <p:cNvPicPr preferRelativeResize="0"/>
          <p:nvPr/>
        </p:nvPicPr>
        <p:blipFill rotWithShape="1">
          <a:blip r:embed="rId5">
            <a:alphaModFix/>
          </a:blip>
          <a:srcRect/>
          <a:stretch/>
        </p:blipFill>
        <p:spPr>
          <a:xfrm>
            <a:off x="745067" y="5803096"/>
            <a:ext cx="22768822" cy="1533830"/>
          </a:xfrm>
          <a:prstGeom prst="rect">
            <a:avLst/>
          </a:prstGeom>
          <a:noFill/>
          <a:ln>
            <a:noFill/>
          </a:ln>
        </p:spPr>
      </p:pic>
    </p:spTree>
    <p:extLst>
      <p:ext uri="{BB962C8B-B14F-4D97-AF65-F5344CB8AC3E}">
        <p14:creationId xmlns:p14="http://schemas.microsoft.com/office/powerpoint/2010/main" val="28474768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9"/>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Thank You Yelp!</a:t>
            </a:r>
            <a:endParaRPr sz="3400"/>
          </a:p>
        </p:txBody>
      </p:sp>
      <p:pic>
        <p:nvPicPr>
          <p:cNvPr id="536" name="Google Shape;536;p59"/>
          <p:cNvPicPr preferRelativeResize="0"/>
          <p:nvPr/>
        </p:nvPicPr>
        <p:blipFill rotWithShape="1">
          <a:blip r:embed="rId3">
            <a:alphaModFix/>
          </a:blip>
          <a:srcRect b="9043"/>
          <a:stretch/>
        </p:blipFill>
        <p:spPr>
          <a:xfrm>
            <a:off x="812800" y="1524000"/>
            <a:ext cx="23207797" cy="9144000"/>
          </a:xfrm>
          <a:prstGeom prst="rect">
            <a:avLst/>
          </a:prstGeom>
          <a:noFill/>
          <a:ln>
            <a:noFill/>
          </a:ln>
        </p:spPr>
      </p:pic>
      <p:sp>
        <p:nvSpPr>
          <p:cNvPr id="537" name="Google Shape;537;p59"/>
          <p:cNvSpPr txBox="1"/>
          <p:nvPr/>
        </p:nvSpPr>
        <p:spPr>
          <a:xfrm>
            <a:off x="552288" y="10972800"/>
            <a:ext cx="22961599" cy="141577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900">
                <a:solidFill>
                  <a:schemeClr val="dk1"/>
                </a:solidFill>
                <a:latin typeface="Arial"/>
                <a:ea typeface="Arial"/>
                <a:cs typeface="Arial"/>
                <a:sym typeface="Arial"/>
              </a:rPr>
              <a:t>Thankfully, we can take advantage of the </a:t>
            </a:r>
            <a:r>
              <a:rPr lang="en-US" sz="4900" b="1">
                <a:solidFill>
                  <a:schemeClr val="dk1"/>
                </a:solidFill>
                <a:latin typeface="Arial"/>
                <a:ea typeface="Arial"/>
                <a:cs typeface="Arial"/>
                <a:sym typeface="Arial"/>
              </a:rPr>
              <a:t>Yelp Fusion API</a:t>
            </a:r>
            <a:r>
              <a:rPr lang="en-US" sz="4900">
                <a:solidFill>
                  <a:schemeClr val="dk1"/>
                </a:solidFill>
                <a:latin typeface="Arial"/>
                <a:ea typeface="Arial"/>
                <a:cs typeface="Arial"/>
                <a:sym typeface="Arial"/>
              </a:rPr>
              <a:t> to </a:t>
            </a:r>
            <a:r>
              <a:rPr lang="en-US" sz="4900" b="1">
                <a:solidFill>
                  <a:schemeClr val="dk1"/>
                </a:solidFill>
                <a:latin typeface="Arial"/>
                <a:ea typeface="Arial"/>
                <a:cs typeface="Arial"/>
                <a:sym typeface="Arial"/>
              </a:rPr>
              <a:t>programmatically</a:t>
            </a:r>
            <a:r>
              <a:rPr lang="en-US" sz="4900">
                <a:solidFill>
                  <a:schemeClr val="dk1"/>
                </a:solidFill>
                <a:latin typeface="Arial"/>
                <a:ea typeface="Arial"/>
                <a:cs typeface="Arial"/>
                <a:sym typeface="Arial"/>
              </a:rPr>
              <a:t> run our queries. (#ThankGodForProgramming)</a:t>
            </a:r>
            <a:endParaRPr sz="3400"/>
          </a:p>
        </p:txBody>
      </p:sp>
    </p:spTree>
    <p:extLst>
      <p:ext uri="{BB962C8B-B14F-4D97-AF65-F5344CB8AC3E}">
        <p14:creationId xmlns:p14="http://schemas.microsoft.com/office/powerpoint/2010/main" val="17227994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0"/>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Thank You Yelp!</a:t>
            </a:r>
            <a:endParaRPr sz="3400"/>
          </a:p>
        </p:txBody>
      </p:sp>
      <p:pic>
        <p:nvPicPr>
          <p:cNvPr id="543" name="Google Shape;543;p60"/>
          <p:cNvPicPr preferRelativeResize="0"/>
          <p:nvPr/>
        </p:nvPicPr>
        <p:blipFill rotWithShape="1">
          <a:blip r:embed="rId3">
            <a:alphaModFix/>
          </a:blip>
          <a:srcRect/>
          <a:stretch/>
        </p:blipFill>
        <p:spPr>
          <a:xfrm>
            <a:off x="11296542" y="1524000"/>
            <a:ext cx="9815594" cy="11112304"/>
          </a:xfrm>
          <a:prstGeom prst="rect">
            <a:avLst/>
          </a:prstGeom>
          <a:noFill/>
          <a:ln>
            <a:noFill/>
          </a:ln>
        </p:spPr>
      </p:pic>
      <p:pic>
        <p:nvPicPr>
          <p:cNvPr id="544" name="Google Shape;544;p60"/>
          <p:cNvPicPr preferRelativeResize="0"/>
          <p:nvPr/>
        </p:nvPicPr>
        <p:blipFill rotWithShape="1">
          <a:blip r:embed="rId4">
            <a:alphaModFix/>
          </a:blip>
          <a:srcRect/>
          <a:stretch/>
        </p:blipFill>
        <p:spPr>
          <a:xfrm>
            <a:off x="20320000" y="1981200"/>
            <a:ext cx="2762250" cy="990600"/>
          </a:xfrm>
          <a:prstGeom prst="rect">
            <a:avLst/>
          </a:prstGeom>
          <a:noFill/>
          <a:ln>
            <a:noFill/>
          </a:ln>
        </p:spPr>
      </p:pic>
      <p:sp>
        <p:nvSpPr>
          <p:cNvPr id="545" name="Google Shape;545;p60"/>
          <p:cNvSpPr txBox="1"/>
          <p:nvPr/>
        </p:nvSpPr>
        <p:spPr>
          <a:xfrm>
            <a:off x="552288" y="5943600"/>
            <a:ext cx="10420512" cy="326243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900">
                <a:solidFill>
                  <a:schemeClr val="dk1"/>
                </a:solidFill>
                <a:latin typeface="Arial"/>
                <a:ea typeface="Arial"/>
                <a:cs typeface="Arial"/>
                <a:sym typeface="Arial"/>
              </a:rPr>
              <a:t>Thankfully, we can take advantage of the </a:t>
            </a:r>
            <a:r>
              <a:rPr lang="en-US" sz="4900" b="1">
                <a:solidFill>
                  <a:schemeClr val="dk1"/>
                </a:solidFill>
                <a:latin typeface="Arial"/>
                <a:ea typeface="Arial"/>
                <a:cs typeface="Arial"/>
                <a:sym typeface="Arial"/>
              </a:rPr>
              <a:t>Yelp Fusion API</a:t>
            </a:r>
            <a:r>
              <a:rPr lang="en-US" sz="4900">
                <a:solidFill>
                  <a:schemeClr val="dk1"/>
                </a:solidFill>
                <a:latin typeface="Arial"/>
                <a:ea typeface="Arial"/>
                <a:cs typeface="Arial"/>
                <a:sym typeface="Arial"/>
              </a:rPr>
              <a:t> to </a:t>
            </a:r>
            <a:r>
              <a:rPr lang="en-US" sz="4900" b="1">
                <a:solidFill>
                  <a:schemeClr val="dk1"/>
                </a:solidFill>
                <a:latin typeface="Arial"/>
                <a:ea typeface="Arial"/>
                <a:cs typeface="Arial"/>
                <a:sym typeface="Arial"/>
              </a:rPr>
              <a:t>programmatically</a:t>
            </a:r>
            <a:r>
              <a:rPr lang="en-US" sz="4900">
                <a:solidFill>
                  <a:schemeClr val="dk1"/>
                </a:solidFill>
                <a:latin typeface="Arial"/>
                <a:ea typeface="Arial"/>
                <a:cs typeface="Arial"/>
                <a:sym typeface="Arial"/>
              </a:rPr>
              <a:t> run our queries. (#ThankGodForProgramming)</a:t>
            </a:r>
            <a:endParaRPr sz="3400"/>
          </a:p>
        </p:txBody>
      </p:sp>
    </p:spTree>
    <p:extLst>
      <p:ext uri="{BB962C8B-B14F-4D97-AF65-F5344CB8AC3E}">
        <p14:creationId xmlns:p14="http://schemas.microsoft.com/office/powerpoint/2010/main" val="2849474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1"/>
          <p:cNvSpPr txBox="1">
            <a:spLocks noGrp="1"/>
          </p:cNvSpPr>
          <p:nvPr>
            <p:ph type="title"/>
          </p:nvPr>
        </p:nvSpPr>
        <p:spPr>
          <a:xfrm>
            <a:off x="812800" y="0"/>
            <a:ext cx="1849119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Step 4: Build Data Retrieval Plan</a:t>
            </a:r>
            <a:endParaRPr sz="3400"/>
          </a:p>
        </p:txBody>
      </p:sp>
      <p:sp>
        <p:nvSpPr>
          <p:cNvPr id="551" name="Google Shape;551;p61"/>
          <p:cNvSpPr/>
          <p:nvPr/>
        </p:nvSpPr>
        <p:spPr>
          <a:xfrm>
            <a:off x="565461" y="9752198"/>
            <a:ext cx="23208937" cy="2031326"/>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900">
                <a:solidFill>
                  <a:schemeClr val="dk1"/>
                </a:solidFill>
                <a:latin typeface="Arial"/>
                <a:ea typeface="Arial"/>
                <a:cs typeface="Arial"/>
                <a:sym typeface="Arial"/>
              </a:rPr>
              <a:t>We will build a Python script to randomly select over 700 zip codes from the US Census and then acquire review data from the top 20 Mexican and Italian restaurants for each zip codes using the Yelp API.</a:t>
            </a:r>
            <a:endParaRPr sz="3400"/>
          </a:p>
        </p:txBody>
      </p:sp>
      <p:pic>
        <p:nvPicPr>
          <p:cNvPr id="552" name="Google Shape;552;p61" descr="Image result for python"/>
          <p:cNvPicPr preferRelativeResize="0"/>
          <p:nvPr/>
        </p:nvPicPr>
        <p:blipFill rotWithShape="1">
          <a:blip r:embed="rId3">
            <a:alphaModFix/>
          </a:blip>
          <a:srcRect/>
          <a:stretch/>
        </p:blipFill>
        <p:spPr>
          <a:xfrm>
            <a:off x="2174835" y="2037908"/>
            <a:ext cx="6533550" cy="2206838"/>
          </a:xfrm>
          <a:prstGeom prst="rect">
            <a:avLst/>
          </a:prstGeom>
          <a:noFill/>
          <a:ln>
            <a:noFill/>
          </a:ln>
        </p:spPr>
      </p:pic>
      <p:pic>
        <p:nvPicPr>
          <p:cNvPr id="553" name="Google Shape;553;p61"/>
          <p:cNvPicPr preferRelativeResize="0"/>
          <p:nvPr/>
        </p:nvPicPr>
        <p:blipFill rotWithShape="1">
          <a:blip r:embed="rId4">
            <a:alphaModFix/>
          </a:blip>
          <a:srcRect/>
          <a:stretch/>
        </p:blipFill>
        <p:spPr>
          <a:xfrm>
            <a:off x="737421" y="4099538"/>
            <a:ext cx="8974156" cy="5036760"/>
          </a:xfrm>
          <a:prstGeom prst="rect">
            <a:avLst/>
          </a:prstGeom>
          <a:noFill/>
          <a:ln>
            <a:noFill/>
          </a:ln>
        </p:spPr>
      </p:pic>
      <p:pic>
        <p:nvPicPr>
          <p:cNvPr id="554" name="Google Shape;554;p61" descr="Image result for yelp fusion"/>
          <p:cNvPicPr preferRelativeResize="0"/>
          <p:nvPr/>
        </p:nvPicPr>
        <p:blipFill rotWithShape="1">
          <a:blip r:embed="rId5">
            <a:alphaModFix/>
          </a:blip>
          <a:srcRect/>
          <a:stretch/>
        </p:blipFill>
        <p:spPr>
          <a:xfrm>
            <a:off x="14224000" y="4346302"/>
            <a:ext cx="7315200" cy="4789996"/>
          </a:xfrm>
          <a:prstGeom prst="rect">
            <a:avLst/>
          </a:prstGeom>
          <a:noFill/>
          <a:ln>
            <a:noFill/>
          </a:ln>
        </p:spPr>
      </p:pic>
      <p:sp>
        <p:nvSpPr>
          <p:cNvPr id="555" name="Google Shape;555;p61"/>
          <p:cNvSpPr/>
          <p:nvPr/>
        </p:nvSpPr>
        <p:spPr>
          <a:xfrm rot="5400000">
            <a:off x="14708181" y="-1105881"/>
            <a:ext cx="1383472" cy="9027366"/>
          </a:xfrm>
          <a:prstGeom prst="bentArrow">
            <a:avLst>
              <a:gd name="adj1" fmla="val 25000"/>
              <a:gd name="adj2" fmla="val 25000"/>
              <a:gd name="adj3" fmla="val 25000"/>
              <a:gd name="adj4" fmla="val 4375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Arial"/>
              <a:ea typeface="Arial"/>
              <a:cs typeface="Arial"/>
              <a:sym typeface="Arial"/>
            </a:endParaRPr>
          </a:p>
        </p:txBody>
      </p:sp>
      <p:pic>
        <p:nvPicPr>
          <p:cNvPr id="556" name="Google Shape;556;p61" descr="Image result for US census"/>
          <p:cNvPicPr preferRelativeResize="0"/>
          <p:nvPr/>
        </p:nvPicPr>
        <p:blipFill rotWithShape="1">
          <a:blip r:embed="rId6">
            <a:alphaModFix/>
          </a:blip>
          <a:srcRect/>
          <a:stretch/>
        </p:blipFill>
        <p:spPr>
          <a:xfrm>
            <a:off x="13614400" y="2415932"/>
            <a:ext cx="2118438" cy="811206"/>
          </a:xfrm>
          <a:prstGeom prst="rect">
            <a:avLst/>
          </a:prstGeom>
          <a:noFill/>
          <a:ln>
            <a:noFill/>
          </a:ln>
        </p:spPr>
      </p:pic>
    </p:spTree>
    <p:extLst>
      <p:ext uri="{BB962C8B-B14F-4D97-AF65-F5344CB8AC3E}">
        <p14:creationId xmlns:p14="http://schemas.microsoft.com/office/powerpoint/2010/main" val="34850722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2"/>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5: </a:t>
            </a:r>
            <a:br>
              <a:rPr lang="en-US" sz="7200"/>
            </a:br>
            <a:r>
              <a:rPr lang="en-US" sz="7200"/>
              <a:t>Retrieve the Data</a:t>
            </a:r>
            <a:endParaRPr sz="7200"/>
          </a:p>
        </p:txBody>
      </p:sp>
    </p:spTree>
    <p:extLst>
      <p:ext uri="{BB962C8B-B14F-4D97-AF65-F5344CB8AC3E}">
        <p14:creationId xmlns:p14="http://schemas.microsoft.com/office/powerpoint/2010/main" val="2245841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3"/>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Pulling with Python</a:t>
            </a:r>
            <a:endParaRPr sz="3400"/>
          </a:p>
        </p:txBody>
      </p:sp>
      <p:grpSp>
        <p:nvGrpSpPr>
          <p:cNvPr id="567" name="Google Shape;567;p63"/>
          <p:cNvGrpSpPr/>
          <p:nvPr/>
        </p:nvGrpSpPr>
        <p:grpSpPr>
          <a:xfrm>
            <a:off x="887845" y="1831334"/>
            <a:ext cx="22934813" cy="8913986"/>
            <a:chOff x="180542" y="109"/>
            <a:chExt cx="8600555" cy="4456993"/>
          </a:xfrm>
        </p:grpSpPr>
        <p:sp>
          <p:nvSpPr>
            <p:cNvPr id="568" name="Google Shape;568;p63"/>
            <p:cNvSpPr/>
            <p:nvPr/>
          </p:nvSpPr>
          <p:spPr>
            <a:xfrm>
              <a:off x="2315244" y="109"/>
              <a:ext cx="4147954" cy="1938015"/>
            </a:xfrm>
            <a:prstGeom prst="ellipse">
              <a:avLst/>
            </a:prstGeom>
            <a:solidFill>
              <a:srgbClr val="C55A11"/>
            </a:solidFill>
            <a:ln w="12700" cap="flat" cmpd="sng">
              <a:solidFill>
                <a:schemeClr val="lt1"/>
              </a:solidFill>
              <a:prstDash val="solid"/>
              <a:miter lim="800000"/>
              <a:headEnd type="none" w="sm" len="sm"/>
              <a:tailEnd type="none" w="sm" len="sm"/>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69" name="Google Shape;569;p63"/>
            <p:cNvSpPr txBox="1"/>
            <p:nvPr/>
          </p:nvSpPr>
          <p:spPr>
            <a:xfrm>
              <a:off x="2922698" y="283925"/>
              <a:ext cx="2933046" cy="1370383"/>
            </a:xfrm>
            <a:prstGeom prst="rect">
              <a:avLst/>
            </a:prstGeom>
            <a:noFill/>
            <a:ln>
              <a:noFill/>
            </a:ln>
          </p:spPr>
          <p:txBody>
            <a:bodyPr spcFirstLastPara="1" wrap="square" lIns="86900" tIns="86900" rIns="86900" bIns="86900" anchor="ctr" anchorCtr="0">
              <a:noAutofit/>
            </a:bodyPr>
            <a:lstStyle/>
            <a:p>
              <a:pPr marL="0" marR="0" lvl="0" indent="0" algn="ctr" rtl="0">
                <a:lnSpc>
                  <a:spcPct val="90000"/>
                </a:lnSpc>
                <a:spcBef>
                  <a:spcPts val="0"/>
                </a:spcBef>
                <a:spcAft>
                  <a:spcPts val="0"/>
                </a:spcAft>
                <a:buNone/>
              </a:pPr>
              <a:r>
                <a:rPr lang="en-US" sz="6800" b="0">
                  <a:solidFill>
                    <a:schemeClr val="lt1"/>
                  </a:solidFill>
                  <a:latin typeface="Arial"/>
                  <a:ea typeface="Arial"/>
                  <a:cs typeface="Arial"/>
                  <a:sym typeface="Arial"/>
                </a:rPr>
                <a:t>Randomly Select a Zip Code</a:t>
              </a:r>
              <a:endParaRPr sz="3400"/>
            </a:p>
          </p:txBody>
        </p:sp>
        <p:sp>
          <p:nvSpPr>
            <p:cNvPr id="570" name="Google Shape;570;p63"/>
            <p:cNvSpPr/>
            <p:nvPr/>
          </p:nvSpPr>
          <p:spPr>
            <a:xfrm rot="2756724">
              <a:off x="5320157" y="1894764"/>
              <a:ext cx="562158" cy="654080"/>
            </a:xfrm>
            <a:prstGeom prst="rightArrow">
              <a:avLst>
                <a:gd name="adj1" fmla="val 60000"/>
                <a:gd name="adj2" fmla="val 50000"/>
              </a:avLst>
            </a:prstGeom>
            <a:solidFill>
              <a:srgbClr val="B3CAE7"/>
            </a:solidFill>
            <a:ln>
              <a:noFill/>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71" name="Google Shape;571;p63"/>
            <p:cNvSpPr txBox="1"/>
            <p:nvPr/>
          </p:nvSpPr>
          <p:spPr>
            <a:xfrm rot="2756724">
              <a:off x="5345847" y="1964979"/>
              <a:ext cx="393511" cy="39244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7100">
                <a:solidFill>
                  <a:schemeClr val="lt1"/>
                </a:solidFill>
                <a:latin typeface="Arial"/>
                <a:ea typeface="Arial"/>
                <a:cs typeface="Arial"/>
                <a:sym typeface="Arial"/>
              </a:endParaRPr>
            </a:p>
          </p:txBody>
        </p:sp>
        <p:sp>
          <p:nvSpPr>
            <p:cNvPr id="572" name="Google Shape;572;p63"/>
            <p:cNvSpPr/>
            <p:nvPr/>
          </p:nvSpPr>
          <p:spPr>
            <a:xfrm>
              <a:off x="4871713" y="2519079"/>
              <a:ext cx="3909384" cy="1938015"/>
            </a:xfrm>
            <a:prstGeom prst="ellipse">
              <a:avLst/>
            </a:prstGeom>
            <a:solidFill>
              <a:srgbClr val="C55A11"/>
            </a:solidFill>
            <a:ln w="12700" cap="flat" cmpd="sng">
              <a:solidFill>
                <a:schemeClr val="lt1"/>
              </a:solidFill>
              <a:prstDash val="solid"/>
              <a:miter lim="800000"/>
              <a:headEnd type="none" w="sm" len="sm"/>
              <a:tailEnd type="none" w="sm" len="sm"/>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73" name="Google Shape;573;p63"/>
            <p:cNvSpPr txBox="1"/>
            <p:nvPr/>
          </p:nvSpPr>
          <p:spPr>
            <a:xfrm>
              <a:off x="5444229" y="2802895"/>
              <a:ext cx="2764352" cy="1370383"/>
            </a:xfrm>
            <a:prstGeom prst="rect">
              <a:avLst/>
            </a:prstGeom>
            <a:noFill/>
            <a:ln>
              <a:noFill/>
            </a:ln>
          </p:spPr>
          <p:txBody>
            <a:bodyPr spcFirstLastPara="1" wrap="square" lIns="86900" tIns="86900" rIns="86900" bIns="86900" anchor="ctr" anchorCtr="0">
              <a:noAutofit/>
            </a:bodyPr>
            <a:lstStyle/>
            <a:p>
              <a:pPr marL="0" marR="0" lvl="0" indent="0" algn="ctr" rtl="0">
                <a:lnSpc>
                  <a:spcPct val="90000"/>
                </a:lnSpc>
                <a:spcBef>
                  <a:spcPts val="0"/>
                </a:spcBef>
                <a:spcAft>
                  <a:spcPts val="0"/>
                </a:spcAft>
                <a:buNone/>
              </a:pPr>
              <a:r>
                <a:rPr lang="en-US" sz="6800" b="0">
                  <a:solidFill>
                    <a:schemeClr val="lt1"/>
                  </a:solidFill>
                  <a:latin typeface="Arial"/>
                  <a:ea typeface="Arial"/>
                  <a:cs typeface="Arial"/>
                  <a:sym typeface="Arial"/>
                </a:rPr>
                <a:t>Create an API Request</a:t>
              </a:r>
              <a:endParaRPr sz="3400"/>
            </a:p>
          </p:txBody>
        </p:sp>
        <p:sp>
          <p:nvSpPr>
            <p:cNvPr id="574" name="Google Shape;574;p63"/>
            <p:cNvSpPr/>
            <p:nvPr/>
          </p:nvSpPr>
          <p:spPr>
            <a:xfrm rot="10799994">
              <a:off x="4281391" y="3161051"/>
              <a:ext cx="417160" cy="654080"/>
            </a:xfrm>
            <a:prstGeom prst="rightArrow">
              <a:avLst>
                <a:gd name="adj1" fmla="val 60000"/>
                <a:gd name="adj2" fmla="val 50000"/>
              </a:avLst>
            </a:prstGeom>
            <a:solidFill>
              <a:srgbClr val="B3CAE7"/>
            </a:solidFill>
            <a:ln>
              <a:noFill/>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75" name="Google Shape;575;p63"/>
            <p:cNvSpPr txBox="1"/>
            <p:nvPr/>
          </p:nvSpPr>
          <p:spPr>
            <a:xfrm rot="-6">
              <a:off x="4406539" y="3291867"/>
              <a:ext cx="292012" cy="39244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7100">
                <a:solidFill>
                  <a:schemeClr val="lt1"/>
                </a:solidFill>
                <a:latin typeface="Arial"/>
                <a:ea typeface="Arial"/>
                <a:cs typeface="Arial"/>
                <a:sym typeface="Arial"/>
              </a:endParaRPr>
            </a:p>
          </p:txBody>
        </p:sp>
        <p:sp>
          <p:nvSpPr>
            <p:cNvPr id="576" name="Google Shape;576;p63"/>
            <p:cNvSpPr/>
            <p:nvPr/>
          </p:nvSpPr>
          <p:spPr>
            <a:xfrm>
              <a:off x="180542" y="2519087"/>
              <a:ext cx="3904074" cy="1938015"/>
            </a:xfrm>
            <a:prstGeom prst="ellipse">
              <a:avLst/>
            </a:prstGeom>
            <a:solidFill>
              <a:srgbClr val="C55A11"/>
            </a:solidFill>
            <a:ln w="12700" cap="flat" cmpd="sng">
              <a:solidFill>
                <a:schemeClr val="lt1"/>
              </a:solidFill>
              <a:prstDash val="solid"/>
              <a:miter lim="800000"/>
              <a:headEnd type="none" w="sm" len="sm"/>
              <a:tailEnd type="none" w="sm" len="sm"/>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77" name="Google Shape;577;p63"/>
            <p:cNvSpPr txBox="1"/>
            <p:nvPr/>
          </p:nvSpPr>
          <p:spPr>
            <a:xfrm>
              <a:off x="752280" y="2802903"/>
              <a:ext cx="2760598" cy="1370383"/>
            </a:xfrm>
            <a:prstGeom prst="rect">
              <a:avLst/>
            </a:prstGeom>
            <a:noFill/>
            <a:ln>
              <a:noFill/>
            </a:ln>
          </p:spPr>
          <p:txBody>
            <a:bodyPr spcFirstLastPara="1" wrap="square" lIns="86900" tIns="86900" rIns="86900" bIns="86900" anchor="ctr" anchorCtr="0">
              <a:noAutofit/>
            </a:bodyPr>
            <a:lstStyle/>
            <a:p>
              <a:pPr marL="0" marR="0" lvl="0" indent="0" algn="ctr" rtl="0">
                <a:lnSpc>
                  <a:spcPct val="90000"/>
                </a:lnSpc>
                <a:spcBef>
                  <a:spcPts val="0"/>
                </a:spcBef>
                <a:spcAft>
                  <a:spcPts val="0"/>
                </a:spcAft>
                <a:buNone/>
              </a:pPr>
              <a:r>
                <a:rPr lang="en-US" sz="6800" b="0">
                  <a:solidFill>
                    <a:schemeClr val="lt1"/>
                  </a:solidFill>
                  <a:latin typeface="Arial"/>
                  <a:ea typeface="Arial"/>
                  <a:cs typeface="Arial"/>
                  <a:sym typeface="Arial"/>
                </a:rPr>
                <a:t>Save the Output to a Data Frame</a:t>
              </a:r>
              <a:endParaRPr sz="3400"/>
            </a:p>
          </p:txBody>
        </p:sp>
        <p:sp>
          <p:nvSpPr>
            <p:cNvPr id="578" name="Google Shape;578;p63"/>
            <p:cNvSpPr/>
            <p:nvPr/>
          </p:nvSpPr>
          <p:spPr>
            <a:xfrm rot="-2888654">
              <a:off x="2983990" y="1916893"/>
              <a:ext cx="526358" cy="654080"/>
            </a:xfrm>
            <a:prstGeom prst="rightArrow">
              <a:avLst>
                <a:gd name="adj1" fmla="val 60000"/>
                <a:gd name="adj2" fmla="val 50000"/>
              </a:avLst>
            </a:prstGeom>
            <a:solidFill>
              <a:srgbClr val="B3CAE7"/>
            </a:solidFill>
            <a:ln>
              <a:noFill/>
            </a:ln>
          </p:spPr>
          <p:txBody>
            <a:bodyPr spcFirstLastPara="1" wrap="square" lIns="223475" tIns="223475" rIns="223475" bIns="223475" anchor="ctr" anchorCtr="0">
              <a:noAutofit/>
            </a:bodyPr>
            <a:lstStyle/>
            <a:p>
              <a:pPr marL="0" lvl="0" indent="0" algn="l" rtl="0">
                <a:spcBef>
                  <a:spcPts val="0"/>
                </a:spcBef>
                <a:spcAft>
                  <a:spcPts val="0"/>
                </a:spcAft>
                <a:buNone/>
              </a:pPr>
              <a:endParaRPr/>
            </a:p>
          </p:txBody>
        </p:sp>
        <p:sp>
          <p:nvSpPr>
            <p:cNvPr id="579" name="Google Shape;579;p63"/>
            <p:cNvSpPr txBox="1"/>
            <p:nvPr/>
          </p:nvSpPr>
          <p:spPr>
            <a:xfrm rot="-2888654">
              <a:off x="3010261" y="2106516"/>
              <a:ext cx="368451" cy="39244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7100">
                <a:solidFill>
                  <a:schemeClr val="lt1"/>
                </a:solidFill>
                <a:latin typeface="Arial"/>
                <a:ea typeface="Arial"/>
                <a:cs typeface="Arial"/>
                <a:sym typeface="Arial"/>
              </a:endParaRPr>
            </a:p>
          </p:txBody>
        </p:sp>
      </p:grpSp>
      <p:pic>
        <p:nvPicPr>
          <p:cNvPr id="580" name="Google Shape;580;p63" descr="Image result for python"/>
          <p:cNvPicPr preferRelativeResize="0"/>
          <p:nvPr/>
        </p:nvPicPr>
        <p:blipFill rotWithShape="1">
          <a:blip r:embed="rId3">
            <a:alphaModFix/>
          </a:blip>
          <a:srcRect/>
          <a:stretch/>
        </p:blipFill>
        <p:spPr>
          <a:xfrm>
            <a:off x="0" y="1921830"/>
            <a:ext cx="4748284" cy="1603828"/>
          </a:xfrm>
          <a:prstGeom prst="rect">
            <a:avLst/>
          </a:prstGeom>
          <a:noFill/>
          <a:ln>
            <a:noFill/>
          </a:ln>
        </p:spPr>
      </p:pic>
      <p:pic>
        <p:nvPicPr>
          <p:cNvPr id="581" name="Google Shape;581;p63" descr="Image result for pandas logo python"/>
          <p:cNvPicPr preferRelativeResize="0"/>
          <p:nvPr/>
        </p:nvPicPr>
        <p:blipFill rotWithShape="1">
          <a:blip r:embed="rId4">
            <a:alphaModFix/>
          </a:blip>
          <a:srcRect/>
          <a:stretch/>
        </p:blipFill>
        <p:spPr>
          <a:xfrm>
            <a:off x="7644131" y="11181836"/>
            <a:ext cx="7315200" cy="1524000"/>
          </a:xfrm>
          <a:prstGeom prst="rect">
            <a:avLst/>
          </a:prstGeom>
          <a:noFill/>
          <a:ln>
            <a:noFill/>
          </a:ln>
        </p:spPr>
      </p:pic>
      <p:pic>
        <p:nvPicPr>
          <p:cNvPr id="582" name="Google Shape;582;p63" descr="Image result for yelp logo"/>
          <p:cNvPicPr preferRelativeResize="0"/>
          <p:nvPr/>
        </p:nvPicPr>
        <p:blipFill rotWithShape="1">
          <a:blip r:embed="rId5">
            <a:alphaModFix/>
          </a:blip>
          <a:srcRect/>
          <a:stretch/>
        </p:blipFill>
        <p:spPr>
          <a:xfrm>
            <a:off x="18672508" y="3200400"/>
            <a:ext cx="4152900" cy="2667000"/>
          </a:xfrm>
          <a:prstGeom prst="rect">
            <a:avLst/>
          </a:prstGeom>
          <a:noFill/>
          <a:ln>
            <a:noFill/>
          </a:ln>
        </p:spPr>
      </p:pic>
    </p:spTree>
    <p:extLst>
      <p:ext uri="{BB962C8B-B14F-4D97-AF65-F5344CB8AC3E}">
        <p14:creationId xmlns:p14="http://schemas.microsoft.com/office/powerpoint/2010/main" val="22145780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4"/>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Pulling with Python</a:t>
            </a:r>
            <a:endParaRPr sz="3400"/>
          </a:p>
        </p:txBody>
      </p:sp>
      <p:pic>
        <p:nvPicPr>
          <p:cNvPr id="588" name="Google Shape;588;p64"/>
          <p:cNvPicPr preferRelativeResize="0"/>
          <p:nvPr/>
        </p:nvPicPr>
        <p:blipFill rotWithShape="1">
          <a:blip r:embed="rId3">
            <a:alphaModFix/>
          </a:blip>
          <a:srcRect b="2442"/>
          <a:stretch/>
        </p:blipFill>
        <p:spPr>
          <a:xfrm>
            <a:off x="0" y="1676400"/>
            <a:ext cx="24383999" cy="10972800"/>
          </a:xfrm>
          <a:prstGeom prst="rect">
            <a:avLst/>
          </a:prstGeom>
          <a:noFill/>
          <a:ln>
            <a:noFill/>
          </a:ln>
        </p:spPr>
      </p:pic>
      <p:sp>
        <p:nvSpPr>
          <p:cNvPr id="589" name="Google Shape;589;p64"/>
          <p:cNvSpPr/>
          <p:nvPr/>
        </p:nvSpPr>
        <p:spPr>
          <a:xfrm>
            <a:off x="16829792" y="11725870"/>
            <a:ext cx="7554208" cy="92333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b="1">
                <a:solidFill>
                  <a:schemeClr val="dk1"/>
                </a:solidFill>
                <a:latin typeface="Arial"/>
                <a:ea typeface="Arial"/>
                <a:cs typeface="Arial"/>
                <a:sym typeface="Arial"/>
              </a:rPr>
              <a:t>This funky code…</a:t>
            </a:r>
            <a:endParaRPr sz="3400"/>
          </a:p>
        </p:txBody>
      </p:sp>
    </p:spTree>
    <p:extLst>
      <p:ext uri="{BB962C8B-B14F-4D97-AF65-F5344CB8AC3E}">
        <p14:creationId xmlns:p14="http://schemas.microsoft.com/office/powerpoint/2010/main" val="10492365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5"/>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Pulling with Python</a:t>
            </a:r>
            <a:endParaRPr sz="3400"/>
          </a:p>
        </p:txBody>
      </p:sp>
      <p:pic>
        <p:nvPicPr>
          <p:cNvPr id="595" name="Google Shape;595;p65"/>
          <p:cNvPicPr preferRelativeResize="0"/>
          <p:nvPr/>
        </p:nvPicPr>
        <p:blipFill rotWithShape="1">
          <a:blip r:embed="rId3">
            <a:alphaModFix/>
          </a:blip>
          <a:srcRect/>
          <a:stretch/>
        </p:blipFill>
        <p:spPr>
          <a:xfrm>
            <a:off x="60723" y="1524000"/>
            <a:ext cx="14318110" cy="10820400"/>
          </a:xfrm>
          <a:prstGeom prst="rect">
            <a:avLst/>
          </a:prstGeom>
          <a:noFill/>
          <a:ln>
            <a:noFill/>
          </a:ln>
        </p:spPr>
      </p:pic>
      <p:sp>
        <p:nvSpPr>
          <p:cNvPr id="596" name="Google Shape;596;p65"/>
          <p:cNvSpPr/>
          <p:nvPr/>
        </p:nvSpPr>
        <p:spPr>
          <a:xfrm>
            <a:off x="19151535" y="6096000"/>
            <a:ext cx="4665667" cy="240065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b="1">
                <a:solidFill>
                  <a:schemeClr val="dk1"/>
                </a:solidFill>
                <a:latin typeface="Arial"/>
                <a:ea typeface="Arial"/>
                <a:cs typeface="Arial"/>
                <a:sym typeface="Arial"/>
              </a:rPr>
              <a:t>Will make all these URLs</a:t>
            </a:r>
            <a:endParaRPr sz="3400"/>
          </a:p>
        </p:txBody>
      </p:sp>
    </p:spTree>
    <p:extLst>
      <p:ext uri="{BB962C8B-B14F-4D97-AF65-F5344CB8AC3E}">
        <p14:creationId xmlns:p14="http://schemas.microsoft.com/office/powerpoint/2010/main" val="8284528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6"/>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Pulling with Python</a:t>
            </a:r>
            <a:endParaRPr sz="3400"/>
          </a:p>
        </p:txBody>
      </p:sp>
      <p:pic>
        <p:nvPicPr>
          <p:cNvPr id="602" name="Google Shape;602;p66"/>
          <p:cNvPicPr preferRelativeResize="0"/>
          <p:nvPr/>
        </p:nvPicPr>
        <p:blipFill rotWithShape="1">
          <a:blip r:embed="rId3">
            <a:alphaModFix/>
          </a:blip>
          <a:srcRect/>
          <a:stretch/>
        </p:blipFill>
        <p:spPr>
          <a:xfrm>
            <a:off x="0" y="1571958"/>
            <a:ext cx="18288000" cy="10572084"/>
          </a:xfrm>
          <a:prstGeom prst="rect">
            <a:avLst/>
          </a:prstGeom>
          <a:noFill/>
          <a:ln>
            <a:noFill/>
          </a:ln>
        </p:spPr>
      </p:pic>
      <p:sp>
        <p:nvSpPr>
          <p:cNvPr id="603" name="Google Shape;603;p66"/>
          <p:cNvSpPr/>
          <p:nvPr/>
        </p:nvSpPr>
        <p:spPr>
          <a:xfrm>
            <a:off x="9347200" y="9144000"/>
            <a:ext cx="14419267" cy="1661994"/>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b="1">
                <a:solidFill>
                  <a:schemeClr val="dk1"/>
                </a:solidFill>
                <a:latin typeface="Arial"/>
                <a:ea typeface="Arial"/>
                <a:cs typeface="Arial"/>
                <a:sym typeface="Arial"/>
              </a:rPr>
              <a:t>And each of these URLs holds a piece of our answer…</a:t>
            </a:r>
            <a:endParaRPr sz="3400"/>
          </a:p>
        </p:txBody>
      </p:sp>
      <p:sp>
        <p:nvSpPr>
          <p:cNvPr id="604" name="Google Shape;604;p66"/>
          <p:cNvSpPr/>
          <p:nvPr/>
        </p:nvSpPr>
        <p:spPr>
          <a:xfrm>
            <a:off x="2641600" y="10584596"/>
            <a:ext cx="2032000" cy="221398"/>
          </a:xfrm>
          <a:prstGeom prst="rect">
            <a:avLst/>
          </a:prstGeom>
          <a:noFill/>
          <a:ln w="38100" cap="flat" cmpd="sng">
            <a:solidFill>
              <a:srgbClr val="FF0000"/>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605" name="Google Shape;605;p66"/>
          <p:cNvSpPr/>
          <p:nvPr/>
        </p:nvSpPr>
        <p:spPr>
          <a:xfrm>
            <a:off x="2641600" y="7398602"/>
            <a:ext cx="2844800" cy="221398"/>
          </a:xfrm>
          <a:prstGeom prst="rect">
            <a:avLst/>
          </a:prstGeom>
          <a:noFill/>
          <a:ln w="38100" cap="flat" cmpd="sng">
            <a:solidFill>
              <a:srgbClr val="FF0000"/>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Tree>
    <p:extLst>
      <p:ext uri="{BB962C8B-B14F-4D97-AF65-F5344CB8AC3E}">
        <p14:creationId xmlns:p14="http://schemas.microsoft.com/office/powerpoint/2010/main" val="40823319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5" name="Google Shape;85;p17"/>
          <p:cNvGrpSpPr/>
          <p:nvPr/>
        </p:nvGrpSpPr>
        <p:grpSpPr>
          <a:xfrm>
            <a:off x="1511991" y="3283275"/>
            <a:ext cx="8698810" cy="4012926"/>
            <a:chOff x="-306288" y="-1222981"/>
            <a:chExt cx="7025700" cy="4012926"/>
          </a:xfrm>
        </p:grpSpPr>
        <p:sp>
          <p:nvSpPr>
            <p:cNvPr id="86" name="Google Shape;86;p17"/>
            <p:cNvSpPr txBox="1"/>
            <p:nvPr/>
          </p:nvSpPr>
          <p:spPr>
            <a:xfrm>
              <a:off x="-306288" y="-1222981"/>
              <a:ext cx="7025700" cy="28860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000000"/>
                </a:buClr>
                <a:buSzPts val="6000"/>
                <a:buFont typeface="Helvetica Neue"/>
                <a:buNone/>
              </a:pPr>
              <a:r>
                <a:rPr lang="en-US" sz="6000" b="1" dirty="0">
                  <a:latin typeface="Helvetica Neue"/>
                  <a:ea typeface="Helvetica Neue"/>
                  <a:cs typeface="Helvetica Neue"/>
                  <a:sym typeface="Helvetica Neue"/>
                </a:rPr>
                <a:t>Lisa Shemancik</a:t>
              </a:r>
              <a:endParaRPr sz="6000"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6000"/>
                <a:buFont typeface="Helvetica Neue"/>
                <a:buNone/>
              </a:pPr>
              <a:r>
                <a:rPr lang="en-US" sz="4800" b="1" dirty="0">
                  <a:latin typeface="Helvetica Neue"/>
                  <a:ea typeface="Helvetica Neue"/>
                  <a:cs typeface="Helvetica Neue"/>
                  <a:sym typeface="Helvetica Neue"/>
                </a:rPr>
                <a:t>Student Success Manager</a:t>
              </a:r>
              <a:endParaRPr sz="4800" b="1" dirty="0">
                <a:latin typeface="Helvetica Neue"/>
                <a:ea typeface="Helvetica Neue"/>
                <a:cs typeface="Helvetica Neue"/>
                <a:sym typeface="Helvetica Neue"/>
              </a:endParaRPr>
            </a:p>
          </p:txBody>
        </p:sp>
        <p:cxnSp>
          <p:nvCxnSpPr>
            <p:cNvPr id="87" name="Google Shape;87;p17"/>
            <p:cNvCxnSpPr/>
            <p:nvPr/>
          </p:nvCxnSpPr>
          <p:spPr>
            <a:xfrm>
              <a:off x="81423" y="2789945"/>
              <a:ext cx="2569500" cy="0"/>
            </a:xfrm>
            <a:prstGeom prst="straightConnector1">
              <a:avLst/>
            </a:prstGeom>
            <a:noFill/>
            <a:ln w="50800" cap="flat" cmpd="sng">
              <a:solidFill>
                <a:srgbClr val="000000"/>
              </a:solidFill>
              <a:prstDash val="solid"/>
              <a:miter lim="400000"/>
              <a:headEnd type="none" w="sm" len="sm"/>
              <a:tailEnd type="none" w="sm" len="sm"/>
            </a:ln>
          </p:spPr>
        </p:cxnSp>
      </p:grpSp>
      <p:sp>
        <p:nvSpPr>
          <p:cNvPr id="88" name="Google Shape;88;p17"/>
          <p:cNvSpPr txBox="1"/>
          <p:nvPr/>
        </p:nvSpPr>
        <p:spPr>
          <a:xfrm>
            <a:off x="822960" y="9275518"/>
            <a:ext cx="14325600" cy="2886001"/>
          </a:xfrm>
          <a:prstGeom prst="rect">
            <a:avLst/>
          </a:prstGeom>
          <a:noFill/>
          <a:ln>
            <a:noFill/>
          </a:ln>
        </p:spPr>
        <p:txBody>
          <a:bodyPr spcFirstLastPara="1" wrap="square" lIns="50800" tIns="50800" rIns="50800" bIns="50800" anchor="ctr" anchorCtr="0">
            <a:noAutofit/>
          </a:bodyPr>
          <a:lstStyle/>
          <a:p>
            <a:pPr marL="571500" lvl="0" indent="-571500" algn="l" rtl="0">
              <a:spcBef>
                <a:spcPts val="0"/>
              </a:spcBef>
              <a:spcAft>
                <a:spcPts val="0"/>
              </a:spcAft>
              <a:buClr>
                <a:schemeClr val="dk1"/>
              </a:buClr>
              <a:buSzPts val="1100"/>
              <a:buFont typeface="Arial" panose="020B0604020202020204" pitchFamily="34" charset="0"/>
              <a:buChar char="•"/>
            </a:pPr>
            <a:r>
              <a:rPr lang="en-US" sz="4000" b="1" dirty="0">
                <a:solidFill>
                  <a:schemeClr val="dk1"/>
                </a:solidFill>
              </a:rPr>
              <a:t>My goal is to help you successfully complete the program</a:t>
            </a:r>
          </a:p>
          <a:p>
            <a:pPr marL="571500" lvl="0" indent="-571500" algn="l" rtl="0">
              <a:spcBef>
                <a:spcPts val="0"/>
              </a:spcBef>
              <a:spcAft>
                <a:spcPts val="0"/>
              </a:spcAft>
              <a:buClr>
                <a:schemeClr val="dk1"/>
              </a:buClr>
              <a:buSzPts val="1100"/>
              <a:buFont typeface="Arial" panose="020B0604020202020204" pitchFamily="34" charset="0"/>
              <a:buChar char="•"/>
            </a:pPr>
            <a:endParaRPr sz="4000" b="1" dirty="0">
              <a:solidFill>
                <a:schemeClr val="dk1"/>
              </a:solidFill>
            </a:endParaRPr>
          </a:p>
          <a:p>
            <a:pPr marL="571500" lvl="0" indent="-571500" algn="l" rtl="0">
              <a:spcBef>
                <a:spcPts val="0"/>
              </a:spcBef>
              <a:spcAft>
                <a:spcPts val="0"/>
              </a:spcAft>
              <a:buClr>
                <a:schemeClr val="dk1"/>
              </a:buClr>
              <a:buSzPts val="1100"/>
              <a:buFont typeface="Arial" panose="020B0604020202020204" pitchFamily="34" charset="0"/>
              <a:buChar char="•"/>
            </a:pPr>
            <a:r>
              <a:rPr lang="en-US" sz="4000" b="1" dirty="0">
                <a:solidFill>
                  <a:schemeClr val="dk1"/>
                </a:solidFill>
              </a:rPr>
              <a:t>Single Mom of 2 Teenage Boys .  I love the beach and Pizza!</a:t>
            </a:r>
            <a:endParaRPr sz="40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br>
              <a:rPr lang="en-US" sz="4000" b="1" dirty="0"/>
            </a:br>
            <a:r>
              <a:rPr lang="en-US" sz="4000" b="1" dirty="0">
                <a:solidFill>
                  <a:schemeClr val="dk1"/>
                </a:solidFill>
              </a:rPr>
              <a:t>You can reach me at lshemancik@bootcampspot.com</a:t>
            </a:r>
            <a:endParaRPr sz="4000" b="1" dirty="0"/>
          </a:p>
          <a:p>
            <a:pPr marL="0" marR="0" lvl="0" indent="0" algn="l" rtl="0">
              <a:lnSpc>
                <a:spcPct val="100000"/>
              </a:lnSpc>
              <a:spcBef>
                <a:spcPts val="0"/>
              </a:spcBef>
              <a:spcAft>
                <a:spcPts val="0"/>
              </a:spcAft>
              <a:buClr>
                <a:schemeClr val="dk1"/>
              </a:buClr>
              <a:buSzPts val="1100"/>
              <a:buFont typeface="Arial"/>
              <a:buNone/>
            </a:pPr>
            <a:endParaRPr sz="3000" dirty="0"/>
          </a:p>
          <a:p>
            <a:pPr marL="0" marR="0" lvl="0" indent="0" algn="l" rtl="0">
              <a:lnSpc>
                <a:spcPct val="100000"/>
              </a:lnSpc>
              <a:spcBef>
                <a:spcPts val="0"/>
              </a:spcBef>
              <a:spcAft>
                <a:spcPts val="0"/>
              </a:spcAft>
              <a:buClr>
                <a:srgbClr val="000000"/>
              </a:buClr>
              <a:buSzPts val="3000"/>
              <a:buFont typeface="Arial"/>
              <a:buNone/>
            </a:pPr>
            <a:r>
              <a:rPr lang="en-US" sz="3000" dirty="0"/>
              <a:t> </a:t>
            </a:r>
            <a:endParaRPr dirty="0"/>
          </a:p>
        </p:txBody>
      </p:sp>
      <p:pic>
        <p:nvPicPr>
          <p:cNvPr id="3" name="Picture 2" descr="A person smiling for the camera&#10;&#10;Description automatically generated">
            <a:extLst>
              <a:ext uri="{FF2B5EF4-FFF2-40B4-BE49-F238E27FC236}">
                <a16:creationId xmlns:a16="http://schemas.microsoft.com/office/drawing/2014/main" id="{DC85FE13-4E0F-445B-A295-B2BBED7B6AC2}"/>
              </a:ext>
            </a:extLst>
          </p:cNvPr>
          <p:cNvPicPr>
            <a:picLocks noChangeAspect="1"/>
          </p:cNvPicPr>
          <p:nvPr/>
        </p:nvPicPr>
        <p:blipFill>
          <a:blip r:embed="rId3"/>
          <a:stretch>
            <a:fillRect/>
          </a:stretch>
        </p:blipFill>
        <p:spPr>
          <a:xfrm>
            <a:off x="15823882" y="1436310"/>
            <a:ext cx="6682368" cy="65799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7"/>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6: </a:t>
            </a:r>
            <a:br>
              <a:rPr lang="en-US" sz="7200"/>
            </a:br>
            <a:r>
              <a:rPr lang="en-US" sz="7200"/>
              <a:t>Assemble and Clean the Data</a:t>
            </a:r>
            <a:endParaRPr sz="7200"/>
          </a:p>
        </p:txBody>
      </p:sp>
    </p:spTree>
    <p:extLst>
      <p:ext uri="{BB962C8B-B14F-4D97-AF65-F5344CB8AC3E}">
        <p14:creationId xmlns:p14="http://schemas.microsoft.com/office/powerpoint/2010/main" val="3647366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8"/>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Cleaning with Pandas</a:t>
            </a:r>
            <a:endParaRPr sz="3400"/>
          </a:p>
        </p:txBody>
      </p:sp>
      <p:pic>
        <p:nvPicPr>
          <p:cNvPr id="616" name="Google Shape;616;p68"/>
          <p:cNvPicPr preferRelativeResize="0"/>
          <p:nvPr/>
        </p:nvPicPr>
        <p:blipFill rotWithShape="1">
          <a:blip r:embed="rId3">
            <a:alphaModFix/>
          </a:blip>
          <a:srcRect/>
          <a:stretch/>
        </p:blipFill>
        <p:spPr>
          <a:xfrm>
            <a:off x="0" y="1777370"/>
            <a:ext cx="18288000" cy="7823830"/>
          </a:xfrm>
          <a:prstGeom prst="rect">
            <a:avLst/>
          </a:prstGeom>
          <a:noFill/>
          <a:ln>
            <a:noFill/>
          </a:ln>
        </p:spPr>
      </p:pic>
      <p:sp>
        <p:nvSpPr>
          <p:cNvPr id="617" name="Google Shape;617;p68"/>
          <p:cNvSpPr/>
          <p:nvPr/>
        </p:nvSpPr>
        <p:spPr>
          <a:xfrm>
            <a:off x="406400" y="9868922"/>
            <a:ext cx="23156866" cy="240065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a:solidFill>
                  <a:schemeClr val="dk1"/>
                </a:solidFill>
                <a:latin typeface="Arial"/>
                <a:ea typeface="Arial"/>
                <a:cs typeface="Arial"/>
                <a:sym typeface="Arial"/>
              </a:rPr>
              <a:t>No data comes out intrinsically the way you want it to. </a:t>
            </a:r>
            <a:endParaRPr sz="3400"/>
          </a:p>
          <a:p>
            <a:pPr marL="0" marR="0" lvl="0" indent="0" algn="ctr" rtl="0">
              <a:spcBef>
                <a:spcPts val="0"/>
              </a:spcBef>
              <a:spcAft>
                <a:spcPts val="0"/>
              </a:spcAft>
              <a:buNone/>
            </a:pPr>
            <a:r>
              <a:rPr lang="en-US" sz="5900">
                <a:solidFill>
                  <a:schemeClr val="dk1"/>
                </a:solidFill>
                <a:latin typeface="Arial"/>
                <a:ea typeface="Arial"/>
                <a:cs typeface="Arial"/>
                <a:sym typeface="Arial"/>
              </a:rPr>
              <a:t>In our case, we needed multiple steps to aggregate the data along our channels of interest. </a:t>
            </a:r>
            <a:endParaRPr sz="3400"/>
          </a:p>
        </p:txBody>
      </p:sp>
    </p:spTree>
    <p:extLst>
      <p:ext uri="{BB962C8B-B14F-4D97-AF65-F5344CB8AC3E}">
        <p14:creationId xmlns:p14="http://schemas.microsoft.com/office/powerpoint/2010/main" val="12905830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9"/>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7: </a:t>
            </a:r>
            <a:br>
              <a:rPr lang="en-US" sz="7200"/>
            </a:br>
            <a:r>
              <a:rPr lang="en-US" sz="7200"/>
              <a:t>Analyze for Trends</a:t>
            </a:r>
            <a:endParaRPr sz="7200"/>
          </a:p>
        </p:txBody>
      </p:sp>
    </p:spTree>
    <p:extLst>
      <p:ext uri="{BB962C8B-B14F-4D97-AF65-F5344CB8AC3E}">
        <p14:creationId xmlns:p14="http://schemas.microsoft.com/office/powerpoint/2010/main" val="472717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0"/>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Analyze for Trends (Table)</a:t>
            </a:r>
            <a:endParaRPr sz="3400"/>
          </a:p>
        </p:txBody>
      </p:sp>
      <p:pic>
        <p:nvPicPr>
          <p:cNvPr id="628" name="Google Shape;628;p70"/>
          <p:cNvPicPr preferRelativeResize="0"/>
          <p:nvPr/>
        </p:nvPicPr>
        <p:blipFill rotWithShape="1">
          <a:blip r:embed="rId3">
            <a:alphaModFix/>
          </a:blip>
          <a:srcRect/>
          <a:stretch/>
        </p:blipFill>
        <p:spPr>
          <a:xfrm>
            <a:off x="0" y="1828800"/>
            <a:ext cx="18288000" cy="9548462"/>
          </a:xfrm>
          <a:prstGeom prst="rect">
            <a:avLst/>
          </a:prstGeom>
          <a:noFill/>
          <a:ln>
            <a:noFill/>
          </a:ln>
        </p:spPr>
      </p:pic>
      <p:sp>
        <p:nvSpPr>
          <p:cNvPr id="629" name="Google Shape;629;p70"/>
          <p:cNvSpPr/>
          <p:nvPr/>
        </p:nvSpPr>
        <p:spPr>
          <a:xfrm>
            <a:off x="18897600" y="9296400"/>
            <a:ext cx="4665667" cy="1661994"/>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b="1">
                <a:solidFill>
                  <a:schemeClr val="dk1"/>
                </a:solidFill>
                <a:latin typeface="Arial"/>
                <a:ea typeface="Arial"/>
                <a:cs typeface="Arial"/>
                <a:sym typeface="Arial"/>
              </a:rPr>
              <a:t>Ugh.. </a:t>
            </a:r>
            <a:endParaRPr sz="3400"/>
          </a:p>
          <a:p>
            <a:pPr marL="0" marR="0" lvl="0" indent="0" algn="ctr" rtl="0">
              <a:spcBef>
                <a:spcPts val="0"/>
              </a:spcBef>
              <a:spcAft>
                <a:spcPts val="0"/>
              </a:spcAft>
              <a:buNone/>
            </a:pPr>
            <a:r>
              <a:rPr lang="en-US" sz="5900" b="1">
                <a:solidFill>
                  <a:schemeClr val="dk1"/>
                </a:solidFill>
                <a:latin typeface="Arial"/>
                <a:ea typeface="Arial"/>
                <a:cs typeface="Arial"/>
                <a:sym typeface="Arial"/>
              </a:rPr>
              <a:t>It’s Close.</a:t>
            </a:r>
            <a:endParaRPr sz="3400"/>
          </a:p>
        </p:txBody>
      </p:sp>
    </p:spTree>
    <p:extLst>
      <p:ext uri="{BB962C8B-B14F-4D97-AF65-F5344CB8AC3E}">
        <p14:creationId xmlns:p14="http://schemas.microsoft.com/office/powerpoint/2010/main" val="45815675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1"/>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Analyze for Trends (Ratings)</a:t>
            </a:r>
            <a:endParaRPr sz="3400"/>
          </a:p>
        </p:txBody>
      </p:sp>
      <p:pic>
        <p:nvPicPr>
          <p:cNvPr id="635" name="Google Shape;635;p71" descr="png"/>
          <p:cNvPicPr preferRelativeResize="0"/>
          <p:nvPr/>
        </p:nvPicPr>
        <p:blipFill rotWithShape="1">
          <a:blip r:embed="rId3">
            <a:alphaModFix/>
          </a:blip>
          <a:srcRect/>
          <a:stretch/>
        </p:blipFill>
        <p:spPr>
          <a:xfrm>
            <a:off x="406400" y="1981202"/>
            <a:ext cx="13841748" cy="10210798"/>
          </a:xfrm>
          <a:prstGeom prst="rect">
            <a:avLst/>
          </a:prstGeom>
          <a:noFill/>
          <a:ln>
            <a:noFill/>
          </a:ln>
        </p:spPr>
      </p:pic>
      <p:sp>
        <p:nvSpPr>
          <p:cNvPr id="636" name="Google Shape;636;p71"/>
          <p:cNvSpPr/>
          <p:nvPr/>
        </p:nvSpPr>
        <p:spPr>
          <a:xfrm>
            <a:off x="16353240" y="5380675"/>
            <a:ext cx="5325900" cy="295470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Yelpers Rate Italian and Mexican relatively </a:t>
            </a:r>
            <a:r>
              <a:rPr lang="en-US" sz="4400" b="1">
                <a:solidFill>
                  <a:schemeClr val="dk1"/>
                </a:solidFill>
                <a:latin typeface="Arial"/>
                <a:ea typeface="Arial"/>
                <a:cs typeface="Arial"/>
                <a:sym typeface="Arial"/>
              </a:rPr>
              <a:t>equally</a:t>
            </a:r>
            <a:r>
              <a:rPr lang="en-US" sz="4400">
                <a:solidFill>
                  <a:schemeClr val="dk1"/>
                </a:solidFill>
                <a:latin typeface="Arial"/>
                <a:ea typeface="Arial"/>
                <a:cs typeface="Arial"/>
                <a:sym typeface="Arial"/>
              </a:rPr>
              <a:t>.</a:t>
            </a:r>
            <a:endParaRPr sz="3400"/>
          </a:p>
        </p:txBody>
      </p:sp>
    </p:spTree>
    <p:extLst>
      <p:ext uri="{BB962C8B-B14F-4D97-AF65-F5344CB8AC3E}">
        <p14:creationId xmlns:p14="http://schemas.microsoft.com/office/powerpoint/2010/main" val="3374386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2"/>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Analyze for Trends (Review Counts)</a:t>
            </a:r>
            <a:endParaRPr sz="3400"/>
          </a:p>
        </p:txBody>
      </p:sp>
      <p:pic>
        <p:nvPicPr>
          <p:cNvPr id="642" name="Google Shape;642;p72" descr="png"/>
          <p:cNvPicPr preferRelativeResize="0"/>
          <p:nvPr/>
        </p:nvPicPr>
        <p:blipFill rotWithShape="1">
          <a:blip r:embed="rId3">
            <a:alphaModFix/>
          </a:blip>
          <a:srcRect/>
          <a:stretch/>
        </p:blipFill>
        <p:spPr>
          <a:xfrm>
            <a:off x="406403" y="1828800"/>
            <a:ext cx="14173200" cy="10061588"/>
          </a:xfrm>
          <a:prstGeom prst="rect">
            <a:avLst/>
          </a:prstGeom>
          <a:noFill/>
          <a:ln>
            <a:noFill/>
          </a:ln>
        </p:spPr>
      </p:pic>
      <p:sp>
        <p:nvSpPr>
          <p:cNvPr id="643" name="Google Shape;643;p72"/>
          <p:cNvSpPr/>
          <p:nvPr/>
        </p:nvSpPr>
        <p:spPr>
          <a:xfrm>
            <a:off x="16541350" y="4826668"/>
            <a:ext cx="4106700" cy="406260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400">
                <a:solidFill>
                  <a:schemeClr val="dk1"/>
                </a:solidFill>
                <a:latin typeface="Arial"/>
                <a:ea typeface="Arial"/>
                <a:cs typeface="Arial"/>
                <a:sym typeface="Arial"/>
              </a:rPr>
              <a:t>But… Yelpers seem to significantly </a:t>
            </a:r>
            <a:r>
              <a:rPr lang="en-US" sz="4400" b="1">
                <a:solidFill>
                  <a:schemeClr val="dk1"/>
                </a:solidFill>
                <a:latin typeface="Arial"/>
                <a:ea typeface="Arial"/>
                <a:cs typeface="Arial"/>
                <a:sym typeface="Arial"/>
              </a:rPr>
              <a:t>review more Italian </a:t>
            </a:r>
            <a:r>
              <a:rPr lang="en-US" sz="4400">
                <a:solidFill>
                  <a:schemeClr val="dk1"/>
                </a:solidFill>
                <a:latin typeface="Arial"/>
                <a:ea typeface="Arial"/>
                <a:cs typeface="Arial"/>
                <a:sym typeface="Arial"/>
              </a:rPr>
              <a:t>restaurants. </a:t>
            </a:r>
            <a:endParaRPr sz="3400"/>
          </a:p>
        </p:txBody>
      </p:sp>
    </p:spTree>
    <p:extLst>
      <p:ext uri="{BB962C8B-B14F-4D97-AF65-F5344CB8AC3E}">
        <p14:creationId xmlns:p14="http://schemas.microsoft.com/office/powerpoint/2010/main" val="9890540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3"/>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Analyze for Trends (Winner Take All)</a:t>
            </a:r>
            <a:endParaRPr sz="3400"/>
          </a:p>
        </p:txBody>
      </p:sp>
      <p:grpSp>
        <p:nvGrpSpPr>
          <p:cNvPr id="649" name="Google Shape;649;p73"/>
          <p:cNvGrpSpPr/>
          <p:nvPr/>
        </p:nvGrpSpPr>
        <p:grpSpPr>
          <a:xfrm>
            <a:off x="185059" y="1889882"/>
            <a:ext cx="17858384" cy="6553200"/>
            <a:chOff x="69397" y="762000"/>
            <a:chExt cx="9552162" cy="3505201"/>
          </a:xfrm>
        </p:grpSpPr>
        <p:pic>
          <p:nvPicPr>
            <p:cNvPr id="650" name="Google Shape;650;p73" descr="png"/>
            <p:cNvPicPr preferRelativeResize="0"/>
            <p:nvPr/>
          </p:nvPicPr>
          <p:blipFill rotWithShape="1">
            <a:blip r:embed="rId3">
              <a:alphaModFix/>
            </a:blip>
            <a:srcRect/>
            <a:stretch/>
          </p:blipFill>
          <p:spPr>
            <a:xfrm>
              <a:off x="4953000" y="762000"/>
              <a:ext cx="4668559" cy="3429000"/>
            </a:xfrm>
            <a:prstGeom prst="rect">
              <a:avLst/>
            </a:prstGeom>
            <a:noFill/>
            <a:ln>
              <a:noFill/>
            </a:ln>
          </p:spPr>
        </p:pic>
        <p:pic>
          <p:nvPicPr>
            <p:cNvPr id="651" name="Google Shape;651;p73" descr="png"/>
            <p:cNvPicPr preferRelativeResize="0"/>
            <p:nvPr/>
          </p:nvPicPr>
          <p:blipFill rotWithShape="1">
            <a:blip r:embed="rId4">
              <a:alphaModFix/>
            </a:blip>
            <a:srcRect/>
            <a:stretch/>
          </p:blipFill>
          <p:spPr>
            <a:xfrm>
              <a:off x="69397" y="774701"/>
              <a:ext cx="4755015" cy="3492500"/>
            </a:xfrm>
            <a:prstGeom prst="rect">
              <a:avLst/>
            </a:prstGeom>
            <a:noFill/>
            <a:ln>
              <a:noFill/>
            </a:ln>
          </p:spPr>
        </p:pic>
      </p:grpSp>
      <p:sp>
        <p:nvSpPr>
          <p:cNvPr id="652" name="Google Shape;652;p73"/>
          <p:cNvSpPr/>
          <p:nvPr/>
        </p:nvSpPr>
        <p:spPr>
          <a:xfrm>
            <a:off x="0" y="8900280"/>
            <a:ext cx="23817204" cy="313932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a:solidFill>
                  <a:schemeClr val="dk1"/>
                </a:solidFill>
                <a:latin typeface="Arial"/>
                <a:ea typeface="Arial"/>
                <a:cs typeface="Arial"/>
                <a:sym typeface="Arial"/>
              </a:rPr>
              <a:t>Just for kicks I threw in an analysis to ask based on aggregating the data along cities using a “Winner-Take-All” approach. </a:t>
            </a:r>
            <a:endParaRPr sz="3400"/>
          </a:p>
          <a:p>
            <a:pPr marL="0" marR="0" lvl="0" indent="0" algn="ctr" rtl="0">
              <a:spcBef>
                <a:spcPts val="0"/>
              </a:spcBef>
              <a:spcAft>
                <a:spcPts val="0"/>
              </a:spcAft>
              <a:buNone/>
            </a:pPr>
            <a:endParaRPr sz="5900">
              <a:solidFill>
                <a:schemeClr val="dk1"/>
              </a:solidFill>
              <a:latin typeface="Arial"/>
              <a:ea typeface="Arial"/>
              <a:cs typeface="Arial"/>
              <a:sym typeface="Arial"/>
            </a:endParaRPr>
          </a:p>
          <a:p>
            <a:pPr marL="0" marR="0" lvl="0" indent="0" algn="ctr" rtl="0">
              <a:spcBef>
                <a:spcPts val="0"/>
              </a:spcBef>
              <a:spcAft>
                <a:spcPts val="0"/>
              </a:spcAft>
              <a:buNone/>
            </a:pPr>
            <a:r>
              <a:rPr lang="en-US" sz="5900">
                <a:solidFill>
                  <a:schemeClr val="dk1"/>
                </a:solidFill>
                <a:latin typeface="Arial"/>
                <a:ea typeface="Arial"/>
                <a:cs typeface="Arial"/>
                <a:sym typeface="Arial"/>
              </a:rPr>
              <a:t>It’s sort of a wash.</a:t>
            </a:r>
            <a:endParaRPr sz="3400"/>
          </a:p>
        </p:txBody>
      </p:sp>
    </p:spTree>
    <p:extLst>
      <p:ext uri="{BB962C8B-B14F-4D97-AF65-F5344CB8AC3E}">
        <p14:creationId xmlns:p14="http://schemas.microsoft.com/office/powerpoint/2010/main" val="398289574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4"/>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Analyze for Trends (Statistical Analysis)</a:t>
            </a:r>
            <a:endParaRPr sz="3400"/>
          </a:p>
        </p:txBody>
      </p:sp>
      <p:graphicFrame>
        <p:nvGraphicFramePr>
          <p:cNvPr id="658" name="Google Shape;658;p74"/>
          <p:cNvGraphicFramePr/>
          <p:nvPr/>
        </p:nvGraphicFramePr>
        <p:xfrm>
          <a:off x="1016000" y="2286000"/>
          <a:ext cx="22453600" cy="5943600"/>
        </p:xfrm>
        <a:graphic>
          <a:graphicData uri="http://schemas.openxmlformats.org/drawingml/2006/table">
            <a:tbl>
              <a:tblPr firstRow="1" bandRow="1">
                <a:noFill/>
              </a:tblPr>
              <a:tblGrid>
                <a:gridCol w="5613400">
                  <a:extLst>
                    <a:ext uri="{9D8B030D-6E8A-4147-A177-3AD203B41FA5}">
                      <a16:colId xmlns:a16="http://schemas.microsoft.com/office/drawing/2014/main" val="20000"/>
                    </a:ext>
                  </a:extLst>
                </a:gridCol>
                <a:gridCol w="5613400">
                  <a:extLst>
                    <a:ext uri="{9D8B030D-6E8A-4147-A177-3AD203B41FA5}">
                      <a16:colId xmlns:a16="http://schemas.microsoft.com/office/drawing/2014/main" val="20001"/>
                    </a:ext>
                  </a:extLst>
                </a:gridCol>
                <a:gridCol w="5613400">
                  <a:extLst>
                    <a:ext uri="{9D8B030D-6E8A-4147-A177-3AD203B41FA5}">
                      <a16:colId xmlns:a16="http://schemas.microsoft.com/office/drawing/2014/main" val="20002"/>
                    </a:ext>
                  </a:extLst>
                </a:gridCol>
                <a:gridCol w="5613400">
                  <a:extLst>
                    <a:ext uri="{9D8B030D-6E8A-4147-A177-3AD203B41FA5}">
                      <a16:colId xmlns:a16="http://schemas.microsoft.com/office/drawing/2014/main" val="20003"/>
                    </a:ext>
                  </a:extLst>
                </a:gridCol>
              </a:tblGrid>
              <a:tr h="1981200">
                <a:tc>
                  <a:txBody>
                    <a:bodyPr/>
                    <a:lstStyle/>
                    <a:p>
                      <a:pPr marL="0" marR="0" lvl="0" indent="0" algn="ctr" rtl="0">
                        <a:spcBef>
                          <a:spcPts val="0"/>
                        </a:spcBef>
                        <a:spcAft>
                          <a:spcPts val="0"/>
                        </a:spcAft>
                        <a:buNone/>
                      </a:pPr>
                      <a:r>
                        <a:rPr lang="en-US" sz="4800" u="none" strike="noStrike" cap="none"/>
                        <a:t>Metric</a:t>
                      </a:r>
                      <a:endParaRPr sz="2800"/>
                    </a:p>
                  </a:txBody>
                  <a:tcPr marL="243875" marR="243875" marT="91450" marB="91450"/>
                </a:tc>
                <a:tc>
                  <a:txBody>
                    <a:bodyPr/>
                    <a:lstStyle/>
                    <a:p>
                      <a:pPr marL="0" marR="0" lvl="0" indent="0" algn="ctr" rtl="0">
                        <a:spcBef>
                          <a:spcPts val="0"/>
                        </a:spcBef>
                        <a:spcAft>
                          <a:spcPts val="0"/>
                        </a:spcAft>
                        <a:buNone/>
                      </a:pPr>
                      <a:r>
                        <a:rPr lang="en-US" sz="4800" u="none" strike="noStrike" cap="none"/>
                        <a:t>Italian</a:t>
                      </a:r>
                      <a:endParaRPr sz="2800"/>
                    </a:p>
                  </a:txBody>
                  <a:tcPr marL="243875" marR="243875" marT="91450" marB="91450"/>
                </a:tc>
                <a:tc>
                  <a:txBody>
                    <a:bodyPr/>
                    <a:lstStyle/>
                    <a:p>
                      <a:pPr marL="0" marR="0" lvl="0" indent="0" algn="ctr" rtl="0">
                        <a:spcBef>
                          <a:spcPts val="0"/>
                        </a:spcBef>
                        <a:spcAft>
                          <a:spcPts val="0"/>
                        </a:spcAft>
                        <a:buNone/>
                      </a:pPr>
                      <a:r>
                        <a:rPr lang="en-US" sz="4800" u="none" strike="noStrike" cap="none"/>
                        <a:t>Mexican</a:t>
                      </a:r>
                      <a:endParaRPr sz="2800"/>
                    </a:p>
                  </a:txBody>
                  <a:tcPr marL="243875" marR="243875" marT="91450" marB="91450"/>
                </a:tc>
                <a:tc>
                  <a:txBody>
                    <a:bodyPr/>
                    <a:lstStyle/>
                    <a:p>
                      <a:pPr marL="0" marR="0" lvl="0" indent="0" algn="ctr" rtl="0">
                        <a:spcBef>
                          <a:spcPts val="0"/>
                        </a:spcBef>
                        <a:spcAft>
                          <a:spcPts val="0"/>
                        </a:spcAft>
                        <a:buNone/>
                      </a:pPr>
                      <a:r>
                        <a:rPr lang="en-US" sz="4800" u="none" strike="noStrike" cap="none"/>
                        <a:t>p-Value </a:t>
                      </a:r>
                      <a:endParaRPr sz="2800"/>
                    </a:p>
                    <a:p>
                      <a:pPr marL="0" marR="0" lvl="0" indent="0" algn="ctr" rtl="0">
                        <a:spcBef>
                          <a:spcPts val="0"/>
                        </a:spcBef>
                        <a:spcAft>
                          <a:spcPts val="0"/>
                        </a:spcAft>
                        <a:buNone/>
                      </a:pPr>
                      <a:r>
                        <a:rPr lang="en-US" sz="4800" u="none" strike="noStrike" cap="none"/>
                        <a:t>(T-Test)</a:t>
                      </a:r>
                      <a:endParaRPr sz="4800" u="none" strike="noStrike" cap="none"/>
                    </a:p>
                  </a:txBody>
                  <a:tcPr marL="243875" marR="243875" marT="91450" marB="91450"/>
                </a:tc>
                <a:extLst>
                  <a:ext uri="{0D108BD9-81ED-4DB2-BD59-A6C34878D82A}">
                    <a16:rowId xmlns:a16="http://schemas.microsoft.com/office/drawing/2014/main" val="10000"/>
                  </a:ext>
                </a:extLst>
              </a:tr>
              <a:tr h="1981200">
                <a:tc>
                  <a:txBody>
                    <a:bodyPr/>
                    <a:lstStyle/>
                    <a:p>
                      <a:pPr marL="0" marR="0" lvl="0" indent="0" algn="ctr" rtl="0">
                        <a:spcBef>
                          <a:spcPts val="0"/>
                        </a:spcBef>
                        <a:spcAft>
                          <a:spcPts val="0"/>
                        </a:spcAft>
                        <a:buNone/>
                      </a:pPr>
                      <a:r>
                        <a:rPr lang="en-US" sz="4800" u="none" strike="noStrike" cap="none"/>
                        <a:t>Average Rating</a:t>
                      </a:r>
                      <a:endParaRPr sz="2800"/>
                    </a:p>
                  </a:txBody>
                  <a:tcPr marL="243875" marR="243875" marT="91450" marB="91450"/>
                </a:tc>
                <a:tc>
                  <a:txBody>
                    <a:bodyPr/>
                    <a:lstStyle/>
                    <a:p>
                      <a:pPr marL="0" marR="0" lvl="0" indent="0" algn="ctr" rtl="0">
                        <a:spcBef>
                          <a:spcPts val="0"/>
                        </a:spcBef>
                        <a:spcAft>
                          <a:spcPts val="0"/>
                        </a:spcAft>
                        <a:buNone/>
                      </a:pPr>
                      <a:r>
                        <a:rPr lang="en-US" sz="7200" u="none" strike="noStrike" cap="none"/>
                        <a:t>3.806</a:t>
                      </a:r>
                      <a:endParaRPr sz="2800"/>
                    </a:p>
                  </a:txBody>
                  <a:tcPr marL="243875" marR="243875" marT="91450" marB="91450"/>
                </a:tc>
                <a:tc>
                  <a:txBody>
                    <a:bodyPr/>
                    <a:lstStyle/>
                    <a:p>
                      <a:pPr marL="0" marR="0" lvl="0" indent="0" algn="ctr" rtl="0">
                        <a:lnSpc>
                          <a:spcPct val="100000"/>
                        </a:lnSpc>
                        <a:spcBef>
                          <a:spcPts val="0"/>
                        </a:spcBef>
                        <a:spcAft>
                          <a:spcPts val="0"/>
                        </a:spcAft>
                        <a:buClr>
                          <a:schemeClr val="dk1"/>
                        </a:buClr>
                        <a:buSzPts val="7200"/>
                        <a:buFont typeface="Arial"/>
                        <a:buNone/>
                      </a:pPr>
                      <a:r>
                        <a:rPr lang="en-US" sz="7200" u="none" strike="noStrike" cap="none"/>
                        <a:t>3.826</a:t>
                      </a:r>
                      <a:endParaRPr sz="2800"/>
                    </a:p>
                  </a:txBody>
                  <a:tcPr marL="243875" marR="243875" marT="91450" marB="91450"/>
                </a:tc>
                <a:tc>
                  <a:txBody>
                    <a:bodyPr/>
                    <a:lstStyle/>
                    <a:p>
                      <a:pPr marL="0" marR="0" lvl="0" indent="0" algn="ctr" rtl="0">
                        <a:spcBef>
                          <a:spcPts val="0"/>
                        </a:spcBef>
                        <a:spcAft>
                          <a:spcPts val="0"/>
                        </a:spcAft>
                        <a:buNone/>
                      </a:pPr>
                      <a:r>
                        <a:rPr lang="en-US" sz="7200" u="none" strike="noStrike" cap="none"/>
                        <a:t>0.284</a:t>
                      </a:r>
                      <a:endParaRPr sz="2800"/>
                    </a:p>
                  </a:txBody>
                  <a:tcPr marL="243875" marR="243875" marT="91450" marB="91450"/>
                </a:tc>
                <a:extLst>
                  <a:ext uri="{0D108BD9-81ED-4DB2-BD59-A6C34878D82A}">
                    <a16:rowId xmlns:a16="http://schemas.microsoft.com/office/drawing/2014/main" val="10001"/>
                  </a:ext>
                </a:extLst>
              </a:tr>
              <a:tr h="1981200">
                <a:tc>
                  <a:txBody>
                    <a:bodyPr/>
                    <a:lstStyle/>
                    <a:p>
                      <a:pPr marL="0" marR="0" lvl="0" indent="0" algn="ctr" rtl="0">
                        <a:spcBef>
                          <a:spcPts val="0"/>
                        </a:spcBef>
                        <a:spcAft>
                          <a:spcPts val="0"/>
                        </a:spcAft>
                        <a:buNone/>
                      </a:pPr>
                      <a:r>
                        <a:rPr lang="en-US" sz="4800" u="none" strike="noStrike" cap="none"/>
                        <a:t>Review Counts</a:t>
                      </a:r>
                      <a:endParaRPr sz="2800"/>
                    </a:p>
                  </a:txBody>
                  <a:tcPr marL="243875" marR="243875" marT="91450" marB="91450">
                    <a:solidFill>
                      <a:srgbClr val="A8D08C"/>
                    </a:solidFill>
                  </a:tcPr>
                </a:tc>
                <a:tc>
                  <a:txBody>
                    <a:bodyPr/>
                    <a:lstStyle/>
                    <a:p>
                      <a:pPr marL="0" marR="0" lvl="0" indent="0" algn="ctr" rtl="0">
                        <a:spcBef>
                          <a:spcPts val="0"/>
                        </a:spcBef>
                        <a:spcAft>
                          <a:spcPts val="0"/>
                        </a:spcAft>
                        <a:buNone/>
                      </a:pPr>
                      <a:r>
                        <a:rPr lang="en-US" sz="7200" b="1" u="none" strike="noStrike" cap="none"/>
                        <a:t>573k</a:t>
                      </a:r>
                      <a:endParaRPr sz="2800"/>
                    </a:p>
                  </a:txBody>
                  <a:tcPr marL="243875" marR="243875" marT="91450" marB="91450">
                    <a:solidFill>
                      <a:srgbClr val="A8D08C"/>
                    </a:solidFill>
                  </a:tcPr>
                </a:tc>
                <a:tc>
                  <a:txBody>
                    <a:bodyPr/>
                    <a:lstStyle/>
                    <a:p>
                      <a:pPr marL="0" marR="0" lvl="0" indent="0" algn="ctr" rtl="0">
                        <a:spcBef>
                          <a:spcPts val="0"/>
                        </a:spcBef>
                        <a:spcAft>
                          <a:spcPts val="0"/>
                        </a:spcAft>
                        <a:buNone/>
                      </a:pPr>
                      <a:r>
                        <a:rPr lang="en-US" sz="7200" u="none" strike="noStrike" cap="none"/>
                        <a:t>476k</a:t>
                      </a:r>
                      <a:endParaRPr sz="2800"/>
                    </a:p>
                  </a:txBody>
                  <a:tcPr marL="243875" marR="243875" marT="91450" marB="91450">
                    <a:solidFill>
                      <a:srgbClr val="A8D08C"/>
                    </a:solidFill>
                  </a:tcPr>
                </a:tc>
                <a:tc>
                  <a:txBody>
                    <a:bodyPr/>
                    <a:lstStyle/>
                    <a:p>
                      <a:pPr marL="0" marR="0" lvl="0" indent="0" algn="ctr" rtl="0">
                        <a:spcBef>
                          <a:spcPts val="0"/>
                        </a:spcBef>
                        <a:spcAft>
                          <a:spcPts val="0"/>
                        </a:spcAft>
                        <a:buNone/>
                      </a:pPr>
                      <a:r>
                        <a:rPr lang="en-US" sz="7200" u="none" strike="noStrike" cap="none"/>
                        <a:t>0.057</a:t>
                      </a:r>
                      <a:endParaRPr sz="2800"/>
                    </a:p>
                  </a:txBody>
                  <a:tcPr marL="243875" marR="243875" marT="91450" marB="91450">
                    <a:solidFill>
                      <a:srgbClr val="A8D08C"/>
                    </a:solidFill>
                  </a:tcPr>
                </a:tc>
                <a:extLst>
                  <a:ext uri="{0D108BD9-81ED-4DB2-BD59-A6C34878D82A}">
                    <a16:rowId xmlns:a16="http://schemas.microsoft.com/office/drawing/2014/main" val="10002"/>
                  </a:ext>
                </a:extLst>
              </a:tr>
            </a:tbl>
          </a:graphicData>
        </a:graphic>
      </p:graphicFrame>
      <p:sp>
        <p:nvSpPr>
          <p:cNvPr id="659" name="Google Shape;659;p74"/>
          <p:cNvSpPr/>
          <p:nvPr/>
        </p:nvSpPr>
        <p:spPr>
          <a:xfrm>
            <a:off x="1016003" y="8839200"/>
            <a:ext cx="22453600" cy="264687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4900">
                <a:solidFill>
                  <a:schemeClr val="dk1"/>
                </a:solidFill>
                <a:latin typeface="Arial"/>
                <a:ea typeface="Arial"/>
                <a:cs typeface="Arial"/>
                <a:sym typeface="Arial"/>
              </a:rPr>
              <a:t>Because of how close the numbers appear, we utilized a Student’s T-Test to quickly asses if the perceived differences are statistically significant. </a:t>
            </a:r>
            <a:endParaRPr sz="3400"/>
          </a:p>
          <a:p>
            <a:pPr marL="0" marR="0" lvl="0" indent="0" algn="ctr" rtl="0">
              <a:spcBef>
                <a:spcPts val="0"/>
              </a:spcBef>
              <a:spcAft>
                <a:spcPts val="0"/>
              </a:spcAft>
              <a:buNone/>
            </a:pPr>
            <a:endParaRPr sz="4900">
              <a:solidFill>
                <a:schemeClr val="dk1"/>
              </a:solidFill>
              <a:latin typeface="Arial"/>
              <a:ea typeface="Arial"/>
              <a:cs typeface="Arial"/>
              <a:sym typeface="Arial"/>
            </a:endParaRPr>
          </a:p>
          <a:p>
            <a:pPr marL="0" marR="0" lvl="0" indent="0" algn="ctr" rtl="0">
              <a:spcBef>
                <a:spcPts val="0"/>
              </a:spcBef>
              <a:spcAft>
                <a:spcPts val="0"/>
              </a:spcAft>
              <a:buNone/>
            </a:pPr>
            <a:r>
              <a:rPr lang="en-US" sz="4900" i="1" u="sng">
                <a:solidFill>
                  <a:schemeClr val="dk1"/>
                </a:solidFill>
                <a:latin typeface="Arial"/>
                <a:ea typeface="Arial"/>
                <a:cs typeface="Arial"/>
                <a:sym typeface="Arial"/>
              </a:rPr>
              <a:t>The difference in </a:t>
            </a:r>
            <a:r>
              <a:rPr lang="en-US" sz="4900" b="1" i="1" u="sng">
                <a:solidFill>
                  <a:schemeClr val="dk1"/>
                </a:solidFill>
                <a:latin typeface="Arial"/>
                <a:ea typeface="Arial"/>
                <a:cs typeface="Arial"/>
                <a:sym typeface="Arial"/>
              </a:rPr>
              <a:t>review count is statistically </a:t>
            </a:r>
            <a:r>
              <a:rPr lang="en-US" sz="4900" i="1" u="sng">
                <a:solidFill>
                  <a:schemeClr val="dk1"/>
                </a:solidFill>
                <a:latin typeface="Arial"/>
                <a:ea typeface="Arial"/>
                <a:cs typeface="Arial"/>
                <a:sym typeface="Arial"/>
              </a:rPr>
              <a:t>significant.</a:t>
            </a:r>
            <a:endParaRPr sz="3400"/>
          </a:p>
        </p:txBody>
      </p:sp>
    </p:spTree>
    <p:extLst>
      <p:ext uri="{BB962C8B-B14F-4D97-AF65-F5344CB8AC3E}">
        <p14:creationId xmlns:p14="http://schemas.microsoft.com/office/powerpoint/2010/main" val="29403378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5"/>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8: </a:t>
            </a:r>
            <a:br>
              <a:rPr lang="en-US" sz="7200"/>
            </a:br>
            <a:r>
              <a:rPr lang="en-US" sz="7200"/>
              <a:t>Acknowledge Limitations</a:t>
            </a:r>
            <a:endParaRPr sz="7200"/>
          </a:p>
        </p:txBody>
      </p:sp>
    </p:spTree>
    <p:extLst>
      <p:ext uri="{BB962C8B-B14F-4D97-AF65-F5344CB8AC3E}">
        <p14:creationId xmlns:p14="http://schemas.microsoft.com/office/powerpoint/2010/main" val="3603324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6"/>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Limitations in Analysis</a:t>
            </a:r>
            <a:endParaRPr sz="3400"/>
          </a:p>
        </p:txBody>
      </p:sp>
      <p:pic>
        <p:nvPicPr>
          <p:cNvPr id="670" name="Google Shape;670;p76"/>
          <p:cNvPicPr preferRelativeResize="0"/>
          <p:nvPr/>
        </p:nvPicPr>
        <p:blipFill rotWithShape="1">
          <a:blip r:embed="rId3">
            <a:alphaModFix/>
          </a:blip>
          <a:srcRect/>
          <a:stretch/>
        </p:blipFill>
        <p:spPr>
          <a:xfrm>
            <a:off x="914459" y="1524000"/>
            <a:ext cx="13375688" cy="10668000"/>
          </a:xfrm>
          <a:prstGeom prst="rect">
            <a:avLst/>
          </a:prstGeom>
          <a:noFill/>
          <a:ln>
            <a:noFill/>
          </a:ln>
        </p:spPr>
      </p:pic>
      <p:sp>
        <p:nvSpPr>
          <p:cNvPr id="671" name="Google Shape;671;p76"/>
          <p:cNvSpPr/>
          <p:nvPr/>
        </p:nvSpPr>
        <p:spPr>
          <a:xfrm>
            <a:off x="10769600" y="8839200"/>
            <a:ext cx="13004800" cy="240065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b="1">
                <a:solidFill>
                  <a:schemeClr val="dk1"/>
                </a:solidFill>
                <a:latin typeface="Arial"/>
                <a:ea typeface="Arial"/>
                <a:cs typeface="Arial"/>
                <a:sym typeface="Arial"/>
              </a:rPr>
              <a:t>Yelp demographics may not match the American demographic.</a:t>
            </a:r>
            <a:endParaRPr sz="3400"/>
          </a:p>
        </p:txBody>
      </p:sp>
      <p:pic>
        <p:nvPicPr>
          <p:cNvPr id="672" name="Google Shape;672;p76" descr="Image result for yelp logo"/>
          <p:cNvPicPr preferRelativeResize="0"/>
          <p:nvPr/>
        </p:nvPicPr>
        <p:blipFill rotWithShape="1">
          <a:blip r:embed="rId4">
            <a:alphaModFix/>
          </a:blip>
          <a:srcRect/>
          <a:stretch/>
        </p:blipFill>
        <p:spPr>
          <a:xfrm>
            <a:off x="18672508" y="1981200"/>
            <a:ext cx="4152900" cy="2667000"/>
          </a:xfrm>
          <a:prstGeom prst="rect">
            <a:avLst/>
          </a:prstGeom>
          <a:noFill/>
          <a:ln>
            <a:noFill/>
          </a:ln>
        </p:spPr>
      </p:pic>
    </p:spTree>
    <p:extLst>
      <p:ext uri="{BB962C8B-B14F-4D97-AF65-F5344CB8AC3E}">
        <p14:creationId xmlns:p14="http://schemas.microsoft.com/office/powerpoint/2010/main" val="28773901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rotWithShape="1">
          <a:blip r:embed="rId3">
            <a:alphaModFix/>
          </a:blip>
          <a:srcRect l="20319" r="20319"/>
          <a:stretch/>
        </p:blipFill>
        <p:spPr>
          <a:xfrm>
            <a:off x="12197310" y="0"/>
            <a:ext cx="12196613" cy="13716005"/>
          </a:xfrm>
          <a:prstGeom prst="rect">
            <a:avLst/>
          </a:prstGeom>
          <a:noFill/>
          <a:ln>
            <a:noFill/>
          </a:ln>
        </p:spPr>
      </p:pic>
      <p:grpSp>
        <p:nvGrpSpPr>
          <p:cNvPr id="102" name="Google Shape;102;p19"/>
          <p:cNvGrpSpPr/>
          <p:nvPr/>
        </p:nvGrpSpPr>
        <p:grpSpPr>
          <a:xfrm>
            <a:off x="1877750" y="1459059"/>
            <a:ext cx="7025700" cy="2191297"/>
            <a:chOff x="-6" y="-1847720"/>
            <a:chExt cx="7025700" cy="4637665"/>
          </a:xfrm>
        </p:grpSpPr>
        <p:sp>
          <p:nvSpPr>
            <p:cNvPr id="103" name="Google Shape;103;p19"/>
            <p:cNvSpPr txBox="1"/>
            <p:nvPr/>
          </p:nvSpPr>
          <p:spPr>
            <a:xfrm>
              <a:off x="-6" y="-1847720"/>
              <a:ext cx="7025700" cy="1933500"/>
            </a:xfrm>
            <a:prstGeom prst="rect">
              <a:avLst/>
            </a:prstGeom>
            <a:no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Clr>
                  <a:srgbClr val="000000"/>
                </a:buClr>
                <a:buSzPts val="6000"/>
                <a:buFont typeface="Helvetica Neue"/>
                <a:buNone/>
              </a:pPr>
              <a:r>
                <a:rPr lang="en-US" sz="6000" b="1" dirty="0">
                  <a:latin typeface="Helvetica Neue"/>
                  <a:ea typeface="Helvetica Neue"/>
                  <a:cs typeface="Helvetica Neue"/>
                  <a:sym typeface="Helvetica Neue"/>
                </a:rPr>
                <a:t>Your turn!</a:t>
              </a:r>
              <a:endParaRPr sz="3600" b="1" dirty="0">
                <a:latin typeface="Helvetica Neue"/>
                <a:ea typeface="Helvetica Neue"/>
                <a:cs typeface="Helvetica Neue"/>
                <a:sym typeface="Helvetica Neue"/>
              </a:endParaRPr>
            </a:p>
          </p:txBody>
        </p:sp>
        <p:cxnSp>
          <p:nvCxnSpPr>
            <p:cNvPr id="104" name="Google Shape;104;p19"/>
            <p:cNvCxnSpPr/>
            <p:nvPr/>
          </p:nvCxnSpPr>
          <p:spPr>
            <a:xfrm>
              <a:off x="81423" y="2789945"/>
              <a:ext cx="2569500" cy="0"/>
            </a:xfrm>
            <a:prstGeom prst="straightConnector1">
              <a:avLst/>
            </a:prstGeom>
            <a:noFill/>
            <a:ln w="50800" cap="flat" cmpd="sng">
              <a:solidFill>
                <a:srgbClr val="000000"/>
              </a:solidFill>
              <a:prstDash val="solid"/>
              <a:miter lim="400000"/>
              <a:headEnd type="none" w="sm" len="sm"/>
              <a:tailEnd type="none" w="sm" len="sm"/>
            </a:ln>
          </p:spPr>
        </p:cxnSp>
      </p:grpSp>
      <p:sp>
        <p:nvSpPr>
          <p:cNvPr id="105" name="Google Shape;105;p19"/>
          <p:cNvSpPr txBox="1"/>
          <p:nvPr/>
        </p:nvSpPr>
        <p:spPr>
          <a:xfrm>
            <a:off x="1584960" y="4442831"/>
            <a:ext cx="9845040" cy="8149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4400" b="1" dirty="0"/>
              <a:t>I</a:t>
            </a:r>
            <a:r>
              <a:rPr lang="en-US" sz="4800" b="1" dirty="0"/>
              <a:t>n 30 seconds or less, please share:</a:t>
            </a:r>
            <a:endParaRPr sz="4800" b="1" dirty="0"/>
          </a:p>
          <a:p>
            <a:pPr marL="0" marR="0" lvl="0" indent="0" algn="l" rtl="0">
              <a:lnSpc>
                <a:spcPct val="100000"/>
              </a:lnSpc>
              <a:spcBef>
                <a:spcPts val="0"/>
              </a:spcBef>
              <a:spcAft>
                <a:spcPts val="0"/>
              </a:spcAft>
              <a:buClr>
                <a:schemeClr val="dk1"/>
              </a:buClr>
              <a:buSzPts val="1100"/>
              <a:buFont typeface="Arial"/>
              <a:buNone/>
            </a:pPr>
            <a:endParaRPr sz="44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r>
              <a:rPr lang="en-US" sz="4400" b="1" dirty="0"/>
              <a:t>Name</a:t>
            </a:r>
            <a:endParaRPr sz="44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endParaRPr sz="44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r>
              <a:rPr lang="en-US" sz="4400" b="1" dirty="0"/>
              <a:t>Location (Live and Commuting from)</a:t>
            </a:r>
            <a:endParaRPr sz="44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endParaRPr sz="4400" b="1" dirty="0"/>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r>
              <a:rPr lang="en-US" sz="4400" b="1" dirty="0"/>
              <a:t>Background (Career, Education, Interests)</a:t>
            </a:r>
            <a:endParaRPr sz="4400" b="1" dirty="0"/>
          </a:p>
          <a:p>
            <a:pPr marL="571500" lvl="0" indent="-571500" algn="l" rtl="0">
              <a:spcBef>
                <a:spcPts val="0"/>
              </a:spcBef>
              <a:spcAft>
                <a:spcPts val="0"/>
              </a:spcAft>
              <a:buClr>
                <a:schemeClr val="dk1"/>
              </a:buClr>
              <a:buSzPts val="1100"/>
              <a:buFont typeface="Arial" panose="020B0604020202020204" pitchFamily="34" charset="0"/>
              <a:buChar char="•"/>
            </a:pPr>
            <a:endParaRPr sz="4400" b="1" dirty="0">
              <a:solidFill>
                <a:schemeClr val="dk1"/>
              </a:solidFill>
            </a:endParaRPr>
          </a:p>
          <a:p>
            <a:pPr marL="571500" marR="0" lvl="0" indent="-571500" algn="l" rtl="0">
              <a:lnSpc>
                <a:spcPct val="100000"/>
              </a:lnSpc>
              <a:spcBef>
                <a:spcPts val="0"/>
              </a:spcBef>
              <a:spcAft>
                <a:spcPts val="0"/>
              </a:spcAft>
              <a:buClr>
                <a:schemeClr val="dk1"/>
              </a:buClr>
              <a:buSzPts val="1100"/>
              <a:buFont typeface="Arial" panose="020B0604020202020204" pitchFamily="34" charset="0"/>
              <a:buChar char="•"/>
            </a:pPr>
            <a:r>
              <a:rPr lang="en-US" sz="4400" b="1" dirty="0"/>
              <a:t>One Fun Fact about yourself</a:t>
            </a:r>
            <a:endParaRPr sz="4400" b="1" dirty="0"/>
          </a:p>
          <a:p>
            <a:pPr marL="0" marR="0" lvl="0" indent="0" algn="l" rtl="0">
              <a:lnSpc>
                <a:spcPct val="100000"/>
              </a:lnSpc>
              <a:spcBef>
                <a:spcPts val="0"/>
              </a:spcBef>
              <a:spcAft>
                <a:spcPts val="0"/>
              </a:spcAft>
              <a:buClr>
                <a:schemeClr val="dk1"/>
              </a:buClr>
              <a:buSzPts val="1100"/>
              <a:buFont typeface="Arial"/>
              <a:buNone/>
            </a:pPr>
            <a:endParaRPr sz="4400" b="1" dirty="0"/>
          </a:p>
          <a:p>
            <a:pPr marL="0" marR="0" lvl="0" indent="0" algn="l" rtl="0">
              <a:lnSpc>
                <a:spcPct val="100000"/>
              </a:lnSpc>
              <a:spcBef>
                <a:spcPts val="0"/>
              </a:spcBef>
              <a:spcAft>
                <a:spcPts val="0"/>
              </a:spcAft>
              <a:buClr>
                <a:srgbClr val="000000"/>
              </a:buClr>
              <a:buSzPts val="3000"/>
              <a:buFont typeface="Arial"/>
              <a:buNone/>
            </a:pPr>
            <a:r>
              <a:rPr lang="en-US" sz="4400" b="1" dirty="0"/>
              <a:t> </a:t>
            </a:r>
            <a:endParaRPr sz="4400" b="1" dirty="0"/>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7"/>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Limitations in Analysis</a:t>
            </a:r>
            <a:endParaRPr sz="3400"/>
          </a:p>
        </p:txBody>
      </p:sp>
      <p:pic>
        <p:nvPicPr>
          <p:cNvPr id="678" name="Google Shape;678;p77" descr="https://36hrw115apll2tgpf9vbfhw1-wpengine.netdna-ssl.com/wp-content/uploads/2015/04/LeslieKris_107-X2-780x519-780x519.jpg"/>
          <p:cNvPicPr preferRelativeResize="0"/>
          <p:nvPr/>
        </p:nvPicPr>
        <p:blipFill/>
        <p:spPr>
          <a:xfrm>
            <a:off x="12406051" y="2590800"/>
            <a:ext cx="11531600" cy="5754712"/>
          </a:xfrm>
          <a:prstGeom prst="rect">
            <a:avLst/>
          </a:prstGeom>
          <a:solidFill>
            <a:srgbClr val="FFFFFF"/>
          </a:solidFill>
          <a:ln>
            <a:noFill/>
          </a:ln>
        </p:spPr>
      </p:pic>
      <p:pic>
        <p:nvPicPr>
          <p:cNvPr id="679" name="Google Shape;679;p77" descr="Image result for home cooked mexican feast"/>
          <p:cNvPicPr preferRelativeResize="0"/>
          <p:nvPr/>
        </p:nvPicPr>
        <p:blipFill rotWithShape="1">
          <a:blip r:embed="rId3">
            <a:alphaModFix/>
          </a:blip>
          <a:srcRect r="1828" b="3477"/>
          <a:stretch/>
        </p:blipFill>
        <p:spPr>
          <a:xfrm>
            <a:off x="406400" y="2590800"/>
            <a:ext cx="8999738" cy="5754712"/>
          </a:xfrm>
          <a:prstGeom prst="rect">
            <a:avLst/>
          </a:prstGeom>
          <a:noFill/>
          <a:ln>
            <a:noFill/>
          </a:ln>
        </p:spPr>
      </p:pic>
      <p:sp>
        <p:nvSpPr>
          <p:cNvPr id="680" name="Google Shape;680;p77"/>
          <p:cNvSpPr/>
          <p:nvPr/>
        </p:nvSpPr>
        <p:spPr>
          <a:xfrm>
            <a:off x="1422400" y="8991600"/>
            <a:ext cx="22351999" cy="2400658"/>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Restaurant experiences do not equate to home cooked meals.</a:t>
            </a:r>
            <a:endParaRPr sz="3400"/>
          </a:p>
        </p:txBody>
      </p:sp>
    </p:spTree>
    <p:extLst>
      <p:ext uri="{BB962C8B-B14F-4D97-AF65-F5344CB8AC3E}">
        <p14:creationId xmlns:p14="http://schemas.microsoft.com/office/powerpoint/2010/main" val="21024861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8"/>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Limitations in Analysis</a:t>
            </a:r>
            <a:endParaRPr sz="3400"/>
          </a:p>
        </p:txBody>
      </p:sp>
      <p:pic>
        <p:nvPicPr>
          <p:cNvPr id="686" name="Google Shape;686;p78" descr="http://www.coolenevada.com/images/Modern-Italian-Fine-Dining-Restaurant-Interior-Design-of-Phils-Italian-Steakhouse-Las-Vegas-Furniture.jpg"/>
          <p:cNvPicPr preferRelativeResize="0"/>
          <p:nvPr/>
        </p:nvPicPr>
        <p:blipFill rotWithShape="1">
          <a:blip r:embed="rId3">
            <a:alphaModFix/>
          </a:blip>
          <a:srcRect b="17913"/>
          <a:stretch/>
        </p:blipFill>
        <p:spPr>
          <a:xfrm>
            <a:off x="762000" y="1676400"/>
            <a:ext cx="22860000" cy="8991600"/>
          </a:xfrm>
          <a:prstGeom prst="rect">
            <a:avLst/>
          </a:prstGeom>
          <a:noFill/>
          <a:ln>
            <a:noFill/>
          </a:ln>
        </p:spPr>
      </p:pic>
      <p:sp>
        <p:nvSpPr>
          <p:cNvPr id="687" name="Google Shape;687;p78"/>
          <p:cNvSpPr/>
          <p:nvPr/>
        </p:nvSpPr>
        <p:spPr>
          <a:xfrm>
            <a:off x="1422400" y="11125198"/>
            <a:ext cx="22351999" cy="1292662"/>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“Fine” dining effect?</a:t>
            </a:r>
            <a:endParaRPr sz="3400"/>
          </a:p>
        </p:txBody>
      </p:sp>
    </p:spTree>
    <p:extLst>
      <p:ext uri="{BB962C8B-B14F-4D97-AF65-F5344CB8AC3E}">
        <p14:creationId xmlns:p14="http://schemas.microsoft.com/office/powerpoint/2010/main" val="24939961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9"/>
          <p:cNvSpPr txBox="1">
            <a:spLocks noGrp="1"/>
          </p:cNvSpPr>
          <p:nvPr>
            <p:ph type="title"/>
          </p:nvPr>
        </p:nvSpPr>
        <p:spPr>
          <a:xfrm>
            <a:off x="422053" y="5638800"/>
            <a:ext cx="23571199" cy="1307708"/>
          </a:xfrm>
          <a:prstGeom prst="rect">
            <a:avLst/>
          </a:prstGeom>
          <a:noFill/>
          <a:ln>
            <a:noFill/>
          </a:ln>
        </p:spPr>
        <p:txBody>
          <a:bodyPr spcFirstLastPara="1" wrap="square" lIns="223475" tIns="111700" rIns="223475" bIns="111700" anchor="ctr" anchorCtr="0">
            <a:noAutofit/>
          </a:bodyPr>
          <a:lstStyle/>
          <a:p>
            <a:pPr marL="0" lvl="0" indent="0" algn="ctr" rtl="0">
              <a:lnSpc>
                <a:spcPct val="90000"/>
              </a:lnSpc>
              <a:spcBef>
                <a:spcPts val="0"/>
              </a:spcBef>
              <a:spcAft>
                <a:spcPts val="0"/>
              </a:spcAft>
              <a:buClr>
                <a:schemeClr val="dk1"/>
              </a:buClr>
              <a:buSzPts val="8800"/>
              <a:buFont typeface="Arial"/>
              <a:buNone/>
            </a:pPr>
            <a:r>
              <a:rPr lang="en-US" sz="7200" b="0"/>
              <a:t>Step 9: </a:t>
            </a:r>
            <a:br>
              <a:rPr lang="en-US" sz="7200"/>
            </a:br>
            <a:r>
              <a:rPr lang="en-US" sz="7200"/>
              <a:t>Make the Call</a:t>
            </a:r>
            <a:endParaRPr sz="7200"/>
          </a:p>
        </p:txBody>
      </p:sp>
    </p:spTree>
    <p:extLst>
      <p:ext uri="{BB962C8B-B14F-4D97-AF65-F5344CB8AC3E}">
        <p14:creationId xmlns:p14="http://schemas.microsoft.com/office/powerpoint/2010/main" val="269807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0"/>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Making the Call </a:t>
            </a:r>
            <a:endParaRPr sz="3400"/>
          </a:p>
        </p:txBody>
      </p:sp>
      <p:sp>
        <p:nvSpPr>
          <p:cNvPr id="698" name="Google Shape;698;p80"/>
          <p:cNvSpPr/>
          <p:nvPr/>
        </p:nvSpPr>
        <p:spPr>
          <a:xfrm>
            <a:off x="778933" y="1676400"/>
            <a:ext cx="23198668" cy="9787294"/>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5900" b="1" u="sng">
                <a:solidFill>
                  <a:schemeClr val="dk1"/>
                </a:solidFill>
                <a:latin typeface="Arial"/>
                <a:ea typeface="Arial"/>
                <a:cs typeface="Arial"/>
                <a:sym typeface="Arial"/>
              </a:rPr>
              <a:t>The “Proper” Conclusion:</a:t>
            </a:r>
            <a:endParaRPr sz="3400"/>
          </a:p>
          <a:p>
            <a:pPr marL="0" marR="0" lvl="0" indent="0" algn="l" rtl="0">
              <a:spcBef>
                <a:spcPts val="0"/>
              </a:spcBef>
              <a:spcAft>
                <a:spcPts val="0"/>
              </a:spcAft>
              <a:buNone/>
            </a:pPr>
            <a:endParaRPr sz="5900" b="1">
              <a:solidFill>
                <a:schemeClr val="dk1"/>
              </a:solidFill>
              <a:latin typeface="Arial"/>
              <a:ea typeface="Arial"/>
              <a:cs typeface="Arial"/>
              <a:sym typeface="Arial"/>
            </a:endParaRPr>
          </a:p>
          <a:p>
            <a:pPr marL="0" marR="0" lvl="0" indent="0" algn="l" rtl="0">
              <a:spcBef>
                <a:spcPts val="0"/>
              </a:spcBef>
              <a:spcAft>
                <a:spcPts val="0"/>
              </a:spcAft>
              <a:buNone/>
            </a:pPr>
            <a:r>
              <a:rPr lang="en-US" sz="5900">
                <a:solidFill>
                  <a:schemeClr val="dk1"/>
                </a:solidFill>
                <a:latin typeface="Arial"/>
                <a:ea typeface="Arial"/>
                <a:cs typeface="Arial"/>
                <a:sym typeface="Arial"/>
              </a:rPr>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endParaRPr sz="3400"/>
          </a:p>
        </p:txBody>
      </p:sp>
    </p:spTree>
    <p:extLst>
      <p:ext uri="{BB962C8B-B14F-4D97-AF65-F5344CB8AC3E}">
        <p14:creationId xmlns:p14="http://schemas.microsoft.com/office/powerpoint/2010/main" val="34037038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1"/>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Making the Call </a:t>
            </a:r>
            <a:endParaRPr sz="3400"/>
          </a:p>
        </p:txBody>
      </p:sp>
      <p:sp>
        <p:nvSpPr>
          <p:cNvPr id="704" name="Google Shape;704;p81"/>
          <p:cNvSpPr/>
          <p:nvPr/>
        </p:nvSpPr>
        <p:spPr>
          <a:xfrm>
            <a:off x="778933" y="2895600"/>
            <a:ext cx="16899467" cy="498598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5900" b="1" u="sng">
                <a:solidFill>
                  <a:schemeClr val="dk1"/>
                </a:solidFill>
                <a:latin typeface="Arial"/>
                <a:ea typeface="Arial"/>
                <a:cs typeface="Arial"/>
                <a:sym typeface="Arial"/>
              </a:rPr>
              <a:t>The “Let’s Be Real” Conclusion:</a:t>
            </a:r>
            <a:endParaRPr sz="3400"/>
          </a:p>
          <a:p>
            <a:pPr marL="0" marR="0" lvl="0" indent="0" algn="l" rtl="0">
              <a:spcBef>
                <a:spcPts val="0"/>
              </a:spcBef>
              <a:spcAft>
                <a:spcPts val="0"/>
              </a:spcAft>
              <a:buNone/>
            </a:pPr>
            <a:endParaRPr sz="5900" b="1">
              <a:solidFill>
                <a:schemeClr val="dk1"/>
              </a:solidFill>
              <a:latin typeface="Arial"/>
              <a:ea typeface="Arial"/>
              <a:cs typeface="Arial"/>
              <a:sym typeface="Arial"/>
            </a:endParaRPr>
          </a:p>
          <a:p>
            <a:pPr marL="0" marR="0" lvl="0" indent="0" algn="l" rtl="0">
              <a:spcBef>
                <a:spcPts val="0"/>
              </a:spcBef>
              <a:spcAft>
                <a:spcPts val="0"/>
              </a:spcAft>
              <a:buNone/>
            </a:pPr>
            <a:r>
              <a:rPr lang="en-US" sz="15600">
                <a:solidFill>
                  <a:schemeClr val="dk1"/>
                </a:solidFill>
                <a:latin typeface="Arial"/>
                <a:ea typeface="Arial"/>
                <a:cs typeface="Arial"/>
                <a:sym typeface="Arial"/>
              </a:rPr>
              <a:t>Italian. </a:t>
            </a:r>
            <a:endParaRPr sz="3400"/>
          </a:p>
          <a:p>
            <a:pPr marL="0" marR="0" lvl="0" indent="0" algn="l" rtl="0">
              <a:spcBef>
                <a:spcPts val="0"/>
              </a:spcBef>
              <a:spcAft>
                <a:spcPts val="0"/>
              </a:spcAft>
              <a:buNone/>
            </a:pPr>
            <a:endParaRPr sz="5900">
              <a:solidFill>
                <a:schemeClr val="dk1"/>
              </a:solidFill>
              <a:latin typeface="Arial"/>
              <a:ea typeface="Arial"/>
              <a:cs typeface="Arial"/>
              <a:sym typeface="Arial"/>
            </a:endParaRPr>
          </a:p>
          <a:p>
            <a:pPr marL="0" marR="0" lvl="0" indent="0" algn="l" rtl="0">
              <a:spcBef>
                <a:spcPts val="0"/>
              </a:spcBef>
              <a:spcAft>
                <a:spcPts val="0"/>
              </a:spcAft>
              <a:buNone/>
            </a:pPr>
            <a:r>
              <a:rPr lang="en-US" sz="4900">
                <a:solidFill>
                  <a:schemeClr val="dk1"/>
                </a:solidFill>
                <a:latin typeface="Arial"/>
                <a:ea typeface="Arial"/>
                <a:cs typeface="Arial"/>
                <a:sym typeface="Arial"/>
              </a:rPr>
              <a:t>(But it’s going to be close…)</a:t>
            </a:r>
            <a:endParaRPr sz="3400"/>
          </a:p>
        </p:txBody>
      </p:sp>
      <p:pic>
        <p:nvPicPr>
          <p:cNvPr id="705" name="Google Shape;705;p81" descr="Image result for pizza prayer"/>
          <p:cNvPicPr preferRelativeResize="0"/>
          <p:nvPr/>
        </p:nvPicPr>
        <p:blipFill rotWithShape="1">
          <a:blip r:embed="rId3">
            <a:alphaModFix/>
          </a:blip>
          <a:srcRect/>
          <a:stretch/>
        </p:blipFill>
        <p:spPr>
          <a:xfrm>
            <a:off x="10363203" y="4146882"/>
            <a:ext cx="10533740" cy="8426992"/>
          </a:xfrm>
          <a:prstGeom prst="rect">
            <a:avLst/>
          </a:prstGeom>
          <a:noFill/>
          <a:ln>
            <a:noFill/>
          </a:ln>
        </p:spPr>
      </p:pic>
    </p:spTree>
    <p:extLst>
      <p:ext uri="{BB962C8B-B14F-4D97-AF65-F5344CB8AC3E}">
        <p14:creationId xmlns:p14="http://schemas.microsoft.com/office/powerpoint/2010/main" val="12826796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2"/>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&gt; YOUR TURN!</a:t>
            </a:r>
            <a:endParaRPr sz="3400"/>
          </a:p>
        </p:txBody>
      </p:sp>
      <p:sp>
        <p:nvSpPr>
          <p:cNvPr id="712" name="Google Shape;712;p82"/>
          <p:cNvSpPr/>
          <p:nvPr/>
        </p:nvSpPr>
        <p:spPr>
          <a:xfrm>
            <a:off x="-31309" y="1379230"/>
            <a:ext cx="24415310" cy="11253166"/>
          </a:xfrm>
          <a:prstGeom prst="rect">
            <a:avLst/>
          </a:prstGeom>
          <a:solidFill>
            <a:srgbClr val="F2F2F2"/>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13" name="Google Shape;713;p82"/>
          <p:cNvSpPr txBox="1"/>
          <p:nvPr/>
        </p:nvSpPr>
        <p:spPr>
          <a:xfrm>
            <a:off x="0" y="1524000"/>
            <a:ext cx="24384000" cy="109320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5900" b="1">
                <a:solidFill>
                  <a:schemeClr val="dk1"/>
                </a:solidFill>
                <a:latin typeface="Arial"/>
                <a:ea typeface="Arial"/>
                <a:cs typeface="Arial"/>
                <a:sym typeface="Arial"/>
              </a:rPr>
              <a:t>Assignment:</a:t>
            </a:r>
            <a:endParaRPr sz="3400"/>
          </a:p>
          <a:p>
            <a:pPr marL="0" marR="0" lvl="0" indent="0" algn="l" rtl="0">
              <a:spcBef>
                <a:spcPts val="0"/>
              </a:spcBef>
              <a:spcAft>
                <a:spcPts val="0"/>
              </a:spcAft>
              <a:buNone/>
            </a:pPr>
            <a:r>
              <a:rPr lang="en-US" sz="5900">
                <a:solidFill>
                  <a:schemeClr val="dk1"/>
                </a:solidFill>
                <a:latin typeface="Arial"/>
                <a:ea typeface="Arial"/>
                <a:cs typeface="Arial"/>
                <a:sym typeface="Arial"/>
              </a:rPr>
              <a:t>Take a few moments to analyze the code provided over slack.  Talk to the people in your group and try to dissect as much</a:t>
            </a:r>
            <a:r>
              <a:rPr lang="en-US" sz="5900">
                <a:solidFill>
                  <a:schemeClr val="dk1"/>
                </a:solidFill>
              </a:rPr>
              <a:t> </a:t>
            </a:r>
            <a:r>
              <a:rPr lang="en-US" sz="5900">
                <a:solidFill>
                  <a:schemeClr val="dk1"/>
                </a:solidFill>
                <a:latin typeface="Arial"/>
                <a:ea typeface="Arial"/>
                <a:cs typeface="Arial"/>
                <a:sym typeface="Arial"/>
              </a:rPr>
              <a:t>as you can.</a:t>
            </a:r>
            <a:endParaRPr sz="3400"/>
          </a:p>
          <a:p>
            <a:pPr marL="0" marR="0" lvl="0" indent="0" algn="l" rtl="0">
              <a:spcBef>
                <a:spcPts val="0"/>
              </a:spcBef>
              <a:spcAft>
                <a:spcPts val="0"/>
              </a:spcAft>
              <a:buNone/>
            </a:pPr>
            <a:endParaRPr sz="5900">
              <a:solidFill>
                <a:schemeClr val="dk1"/>
              </a:solidFill>
              <a:latin typeface="Arial"/>
              <a:ea typeface="Arial"/>
              <a:cs typeface="Arial"/>
              <a:sym typeface="Arial"/>
            </a:endParaRPr>
          </a:p>
          <a:p>
            <a:pPr marL="698500" marR="0" lvl="0" indent="-7048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If you are new to coding, your goal should be to understand what a single line does.</a:t>
            </a:r>
            <a:endParaRPr sz="3400"/>
          </a:p>
          <a:p>
            <a:pPr marL="698500" marR="0" lvl="0" indent="-330200" algn="l" rtl="0">
              <a:spcBef>
                <a:spcPts val="0"/>
              </a:spcBef>
              <a:spcAft>
                <a:spcPts val="0"/>
              </a:spcAft>
              <a:buClr>
                <a:schemeClr val="dk1"/>
              </a:buClr>
              <a:buSzPts val="5900"/>
              <a:buFont typeface="Arial"/>
              <a:buNone/>
            </a:pPr>
            <a:endParaRPr sz="5900">
              <a:solidFill>
                <a:schemeClr val="dk1"/>
              </a:solidFill>
              <a:latin typeface="Arial"/>
              <a:ea typeface="Arial"/>
              <a:cs typeface="Arial"/>
              <a:sym typeface="Arial"/>
            </a:endParaRPr>
          </a:p>
          <a:p>
            <a:pPr marL="698500" marR="0" lvl="0" indent="-704850" algn="l" rtl="0">
              <a:spcBef>
                <a:spcPts val="0"/>
              </a:spcBef>
              <a:spcAft>
                <a:spcPts val="0"/>
              </a:spcAft>
              <a:buClr>
                <a:schemeClr val="dk1"/>
              </a:buClr>
              <a:buSzPts val="5900"/>
              <a:buFont typeface="Arial"/>
              <a:buChar char="•"/>
            </a:pPr>
            <a:r>
              <a:rPr lang="en-US" sz="5900">
                <a:solidFill>
                  <a:schemeClr val="dk1"/>
                </a:solidFill>
                <a:latin typeface="Arial"/>
                <a:ea typeface="Arial"/>
                <a:cs typeface="Arial"/>
                <a:sym typeface="Arial"/>
              </a:rPr>
              <a:t>If you are not new to coding, your goal should be to understand the overall flow of activities.</a:t>
            </a:r>
            <a:endParaRPr sz="5900">
              <a:solidFill>
                <a:schemeClr val="dk1"/>
              </a:solidFill>
              <a:latin typeface="Arial"/>
              <a:ea typeface="Arial"/>
              <a:cs typeface="Arial"/>
              <a:sym typeface="Arial"/>
            </a:endParaRPr>
          </a:p>
          <a:p>
            <a:pPr marL="0" marR="0" lvl="0" indent="0" algn="l" rtl="0">
              <a:spcBef>
                <a:spcPts val="0"/>
              </a:spcBef>
              <a:spcAft>
                <a:spcPts val="0"/>
              </a:spcAft>
              <a:buNone/>
            </a:pPr>
            <a:endParaRPr sz="5900">
              <a:solidFill>
                <a:schemeClr val="dk1"/>
              </a:solidFill>
            </a:endParaRPr>
          </a:p>
          <a:p>
            <a:pPr marL="0" marR="0" lvl="0" indent="0" algn="l" rtl="0">
              <a:spcBef>
                <a:spcPts val="0"/>
              </a:spcBef>
              <a:spcAft>
                <a:spcPts val="0"/>
              </a:spcAft>
              <a:buNone/>
            </a:pPr>
            <a:r>
              <a:rPr lang="en-US" sz="5900">
                <a:solidFill>
                  <a:schemeClr val="dk1"/>
                </a:solidFill>
                <a:latin typeface="Arial"/>
                <a:ea typeface="Arial"/>
                <a:cs typeface="Arial"/>
                <a:sym typeface="Arial"/>
              </a:rPr>
              <a:t>Take a moment to explain what you’ve learned to the people around</a:t>
            </a:r>
            <a:r>
              <a:rPr lang="en-US" sz="5900">
                <a:solidFill>
                  <a:schemeClr val="dk1"/>
                </a:solidFill>
              </a:rPr>
              <a:t> </a:t>
            </a:r>
            <a:r>
              <a:rPr lang="en-US" sz="5900">
                <a:solidFill>
                  <a:schemeClr val="dk1"/>
                </a:solidFill>
                <a:latin typeface="Arial"/>
                <a:ea typeface="Arial"/>
                <a:cs typeface="Arial"/>
                <a:sym typeface="Arial"/>
              </a:rPr>
              <a:t>you.</a:t>
            </a:r>
            <a:endParaRPr sz="4400">
              <a:solidFill>
                <a:schemeClr val="dk1"/>
              </a:solidFill>
              <a:latin typeface="Arial"/>
              <a:ea typeface="Arial"/>
              <a:cs typeface="Arial"/>
              <a:sym typeface="Arial"/>
            </a:endParaRPr>
          </a:p>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714" name="Google Shape;714;p82"/>
          <p:cNvSpPr txBox="1"/>
          <p:nvPr/>
        </p:nvSpPr>
        <p:spPr>
          <a:xfrm>
            <a:off x="7721600" y="249650"/>
            <a:ext cx="16256001" cy="738664"/>
          </a:xfrm>
          <a:prstGeom prst="rect">
            <a:avLst/>
          </a:prstGeom>
          <a:no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4400" b="1">
                <a:solidFill>
                  <a:schemeClr val="dk1"/>
                </a:solidFill>
                <a:latin typeface="Arial"/>
                <a:ea typeface="Arial"/>
                <a:cs typeface="Arial"/>
                <a:sym typeface="Arial"/>
              </a:rPr>
              <a:t>Activity</a:t>
            </a:r>
            <a:r>
              <a:rPr lang="en-US" sz="4400" i="1">
                <a:solidFill>
                  <a:schemeClr val="dk1"/>
                </a:solidFill>
                <a:latin typeface="Arial"/>
                <a:ea typeface="Arial"/>
                <a:cs typeface="Arial"/>
                <a:sym typeface="Arial"/>
              </a:rPr>
              <a:t>: </a:t>
            </a:r>
            <a:r>
              <a:rPr lang="en-US" sz="4400">
                <a:solidFill>
                  <a:schemeClr val="dk1"/>
                </a:solidFill>
                <a:latin typeface="Arial"/>
                <a:ea typeface="Arial"/>
                <a:cs typeface="Arial"/>
                <a:sym typeface="Arial"/>
              </a:rPr>
              <a:t>Analyze the Code </a:t>
            </a:r>
            <a:r>
              <a:rPr lang="en-US" sz="4400" b="1">
                <a:solidFill>
                  <a:schemeClr val="dk1"/>
                </a:solidFill>
                <a:latin typeface="Arial"/>
                <a:ea typeface="Arial"/>
                <a:cs typeface="Arial"/>
                <a:sym typeface="Arial"/>
              </a:rPr>
              <a:t>|  Suggested Time: </a:t>
            </a:r>
            <a:r>
              <a:rPr lang="en-US" sz="4400">
                <a:solidFill>
                  <a:schemeClr val="dk1"/>
                </a:solidFill>
                <a:latin typeface="Arial"/>
                <a:ea typeface="Arial"/>
                <a:cs typeface="Arial"/>
                <a:sym typeface="Arial"/>
              </a:rPr>
              <a:t>10 min</a:t>
            </a:r>
            <a:endParaRPr sz="4400" i="1">
              <a:solidFill>
                <a:schemeClr val="dk1"/>
              </a:solidFill>
              <a:latin typeface="Arial"/>
              <a:ea typeface="Arial"/>
              <a:cs typeface="Arial"/>
              <a:sym typeface="Arial"/>
            </a:endParaRPr>
          </a:p>
        </p:txBody>
      </p:sp>
    </p:spTree>
    <p:extLst>
      <p:ext uri="{BB962C8B-B14F-4D97-AF65-F5344CB8AC3E}">
        <p14:creationId xmlns:p14="http://schemas.microsoft.com/office/powerpoint/2010/main" val="3763230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3"/>
          <p:cNvSpPr txBox="1">
            <a:spLocks noGrp="1"/>
          </p:cNvSpPr>
          <p:nvPr>
            <p:ph type="title"/>
          </p:nvPr>
        </p:nvSpPr>
        <p:spPr>
          <a:xfrm>
            <a:off x="1041616" y="5943600"/>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An Analytics Paradigm</a:t>
            </a:r>
            <a:endParaRPr sz="3400"/>
          </a:p>
        </p:txBody>
      </p:sp>
    </p:spTree>
    <p:extLst>
      <p:ext uri="{BB962C8B-B14F-4D97-AF65-F5344CB8AC3E}">
        <p14:creationId xmlns:p14="http://schemas.microsoft.com/office/powerpoint/2010/main" val="8651654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4"/>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Analytics Paradigm</a:t>
            </a:r>
            <a:endParaRPr sz="3400"/>
          </a:p>
        </p:txBody>
      </p:sp>
      <p:grpSp>
        <p:nvGrpSpPr>
          <p:cNvPr id="727" name="Google Shape;727;p84"/>
          <p:cNvGrpSpPr/>
          <p:nvPr/>
        </p:nvGrpSpPr>
        <p:grpSpPr>
          <a:xfrm>
            <a:off x="426307" y="1981200"/>
            <a:ext cx="23754495" cy="8307280"/>
            <a:chOff x="-144935" y="1209675"/>
            <a:chExt cx="9498743" cy="4429125"/>
          </a:xfrm>
        </p:grpSpPr>
        <p:sp>
          <p:nvSpPr>
            <p:cNvPr id="728" name="Google Shape;728;p84"/>
            <p:cNvSpPr/>
            <p:nvPr/>
          </p:nvSpPr>
          <p:spPr>
            <a:xfrm>
              <a:off x="304800" y="1209675"/>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Decompose the Ask</a:t>
              </a:r>
              <a:endParaRPr sz="3400"/>
            </a:p>
          </p:txBody>
        </p:sp>
        <p:sp>
          <p:nvSpPr>
            <p:cNvPr id="729" name="Google Shape;729;p84"/>
            <p:cNvSpPr/>
            <p:nvPr/>
          </p:nvSpPr>
          <p:spPr>
            <a:xfrm>
              <a:off x="3352800" y="1219200"/>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Identify Data Sources</a:t>
              </a:r>
              <a:endParaRPr sz="3400"/>
            </a:p>
          </p:txBody>
        </p:sp>
        <p:sp>
          <p:nvSpPr>
            <p:cNvPr id="730" name="Google Shape;730;p84"/>
            <p:cNvSpPr/>
            <p:nvPr/>
          </p:nvSpPr>
          <p:spPr>
            <a:xfrm>
              <a:off x="6400800" y="1219200"/>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Define Strategy and Metrics</a:t>
              </a:r>
              <a:endParaRPr sz="3400"/>
            </a:p>
          </p:txBody>
        </p:sp>
        <p:sp>
          <p:nvSpPr>
            <p:cNvPr id="731" name="Google Shape;731;p84"/>
            <p:cNvSpPr/>
            <p:nvPr/>
          </p:nvSpPr>
          <p:spPr>
            <a:xfrm>
              <a:off x="304800" y="2886075"/>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Build Data Retrieval Plan</a:t>
              </a:r>
              <a:endParaRPr sz="3400"/>
            </a:p>
          </p:txBody>
        </p:sp>
        <p:sp>
          <p:nvSpPr>
            <p:cNvPr id="732" name="Google Shape;732;p84"/>
            <p:cNvSpPr/>
            <p:nvPr/>
          </p:nvSpPr>
          <p:spPr>
            <a:xfrm>
              <a:off x="3352800" y="2886075"/>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Retrieve the Data</a:t>
              </a:r>
              <a:endParaRPr sz="3400"/>
            </a:p>
          </p:txBody>
        </p:sp>
        <p:sp>
          <p:nvSpPr>
            <p:cNvPr id="733" name="Google Shape;733;p84"/>
            <p:cNvSpPr/>
            <p:nvPr/>
          </p:nvSpPr>
          <p:spPr>
            <a:xfrm>
              <a:off x="6409811" y="2879897"/>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Assemble and Clean</a:t>
              </a:r>
              <a:endParaRPr sz="3400"/>
            </a:p>
          </p:txBody>
        </p:sp>
        <p:sp>
          <p:nvSpPr>
            <p:cNvPr id="734" name="Google Shape;734;p84"/>
            <p:cNvSpPr/>
            <p:nvPr/>
          </p:nvSpPr>
          <p:spPr>
            <a:xfrm>
              <a:off x="285750" y="4572000"/>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Analyze for Trends</a:t>
              </a:r>
              <a:endParaRPr sz="3400"/>
            </a:p>
          </p:txBody>
        </p:sp>
        <p:sp>
          <p:nvSpPr>
            <p:cNvPr id="735" name="Google Shape;735;p84"/>
            <p:cNvSpPr/>
            <p:nvPr/>
          </p:nvSpPr>
          <p:spPr>
            <a:xfrm>
              <a:off x="3315730" y="4572000"/>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Acknowledge Limitations</a:t>
              </a:r>
              <a:endParaRPr sz="3400"/>
            </a:p>
          </p:txBody>
        </p:sp>
        <p:sp>
          <p:nvSpPr>
            <p:cNvPr id="736" name="Google Shape;736;p84"/>
            <p:cNvSpPr/>
            <p:nvPr/>
          </p:nvSpPr>
          <p:spPr>
            <a:xfrm>
              <a:off x="6409811" y="4572000"/>
              <a:ext cx="2514600" cy="1066800"/>
            </a:xfrm>
            <a:prstGeom prst="roundRect">
              <a:avLst>
                <a:gd name="adj" fmla="val 16667"/>
              </a:avLst>
            </a:prstGeom>
            <a:solidFill>
              <a:srgbClr val="1E4E79"/>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Make the Call or </a:t>
              </a:r>
              <a:endParaRPr sz="3400"/>
            </a:p>
            <a:p>
              <a:pPr marL="0" marR="0" lvl="0" indent="0" algn="ctr" rtl="0">
                <a:spcBef>
                  <a:spcPts val="0"/>
                </a:spcBef>
                <a:spcAft>
                  <a:spcPts val="0"/>
                </a:spcAft>
                <a:buNone/>
              </a:pPr>
              <a:r>
                <a:rPr lang="en-US" sz="4400">
                  <a:solidFill>
                    <a:schemeClr val="lt1"/>
                  </a:solidFill>
                  <a:latin typeface="Arial"/>
                  <a:ea typeface="Arial"/>
                  <a:cs typeface="Arial"/>
                  <a:sym typeface="Arial"/>
                </a:rPr>
                <a:t>Tell the Story</a:t>
              </a:r>
              <a:endParaRPr sz="3400"/>
            </a:p>
          </p:txBody>
        </p:sp>
        <p:sp>
          <p:nvSpPr>
            <p:cNvPr id="737" name="Google Shape;737;p84"/>
            <p:cNvSpPr/>
            <p:nvPr/>
          </p:nvSpPr>
          <p:spPr>
            <a:xfrm>
              <a:off x="2914778" y="1678633"/>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38" name="Google Shape;738;p84"/>
            <p:cNvSpPr/>
            <p:nvPr/>
          </p:nvSpPr>
          <p:spPr>
            <a:xfrm>
              <a:off x="2914778" y="3249943"/>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39" name="Google Shape;739;p84"/>
            <p:cNvSpPr/>
            <p:nvPr/>
          </p:nvSpPr>
          <p:spPr>
            <a:xfrm>
              <a:off x="5948363" y="3249943"/>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0" name="Google Shape;740;p84"/>
            <p:cNvSpPr/>
            <p:nvPr/>
          </p:nvSpPr>
          <p:spPr>
            <a:xfrm>
              <a:off x="5955570" y="1642219"/>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1" name="Google Shape;741;p84"/>
            <p:cNvSpPr/>
            <p:nvPr/>
          </p:nvSpPr>
          <p:spPr>
            <a:xfrm>
              <a:off x="2872303" y="4970364"/>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2" name="Google Shape;742;p84"/>
            <p:cNvSpPr/>
            <p:nvPr/>
          </p:nvSpPr>
          <p:spPr>
            <a:xfrm>
              <a:off x="5941541" y="4970363"/>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3" name="Google Shape;743;p84"/>
            <p:cNvSpPr/>
            <p:nvPr/>
          </p:nvSpPr>
          <p:spPr>
            <a:xfrm>
              <a:off x="8996749" y="1658038"/>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4" name="Google Shape;744;p84"/>
            <p:cNvSpPr/>
            <p:nvPr/>
          </p:nvSpPr>
          <p:spPr>
            <a:xfrm>
              <a:off x="-144935" y="3295250"/>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5" name="Google Shape;745;p84"/>
            <p:cNvSpPr/>
            <p:nvPr/>
          </p:nvSpPr>
          <p:spPr>
            <a:xfrm>
              <a:off x="-143520" y="5042384"/>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46" name="Google Shape;746;p84"/>
            <p:cNvSpPr/>
            <p:nvPr/>
          </p:nvSpPr>
          <p:spPr>
            <a:xfrm>
              <a:off x="8981818" y="3240418"/>
              <a:ext cx="357059" cy="201711"/>
            </a:xfrm>
            <a:prstGeom prst="rightArrow">
              <a:avLst>
                <a:gd name="adj1" fmla="val 50000"/>
                <a:gd name="adj2" fmla="val 50000"/>
              </a:avLst>
            </a:prstGeom>
            <a:solidFill>
              <a:srgbClr val="FF0000"/>
            </a:solidFill>
            <a:ln w="12700" cap="flat" cmpd="sng">
              <a:solidFill>
                <a:srgbClr val="42719B"/>
              </a:solidFill>
              <a:prstDash val="solid"/>
              <a:miter lim="800000"/>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grpSp>
      <p:sp>
        <p:nvSpPr>
          <p:cNvPr id="747" name="Google Shape;747;p84"/>
          <p:cNvSpPr txBox="1"/>
          <p:nvPr/>
        </p:nvSpPr>
        <p:spPr>
          <a:xfrm>
            <a:off x="891309" y="10693924"/>
            <a:ext cx="22639824" cy="1661994"/>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a:solidFill>
                  <a:schemeClr val="dk1"/>
                </a:solidFill>
                <a:latin typeface="Arial"/>
                <a:ea typeface="Arial"/>
                <a:cs typeface="Arial"/>
                <a:sym typeface="Arial"/>
              </a:rPr>
              <a:t>Regardless of type or industry, this paradigm provides a repeatable pathway for effective data problem solving.</a:t>
            </a:r>
            <a:endParaRPr sz="3400"/>
          </a:p>
        </p:txBody>
      </p:sp>
    </p:spTree>
    <p:extLst>
      <p:ext uri="{BB962C8B-B14F-4D97-AF65-F5344CB8AC3E}">
        <p14:creationId xmlns:p14="http://schemas.microsoft.com/office/powerpoint/2010/main" val="37901145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5"/>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Thought Experiment #2</a:t>
            </a:r>
            <a:endParaRPr sz="3400"/>
          </a:p>
        </p:txBody>
      </p:sp>
      <p:sp>
        <p:nvSpPr>
          <p:cNvPr id="754" name="Google Shape;754;p85"/>
          <p:cNvSpPr txBox="1"/>
          <p:nvPr/>
        </p:nvSpPr>
        <p:spPr>
          <a:xfrm>
            <a:off x="1041616" y="7315200"/>
            <a:ext cx="21945601" cy="1743720"/>
          </a:xfrm>
          <a:prstGeom prst="rect">
            <a:avLst/>
          </a:prstGeom>
          <a:noFill/>
          <a:ln>
            <a:noFill/>
          </a:ln>
        </p:spPr>
        <p:txBody>
          <a:bodyPr spcFirstLastPara="1" wrap="square" lIns="223475" tIns="111700" rIns="223475" bIns="111700" anchor="ctr" anchorCtr="0">
            <a:noAutofit/>
          </a:bodyPr>
          <a:lstStyle/>
          <a:p>
            <a:pPr marL="0" marR="0" lvl="0" indent="0" algn="l" rtl="0">
              <a:lnSpc>
                <a:spcPct val="90000"/>
              </a:lnSpc>
              <a:spcBef>
                <a:spcPts val="0"/>
              </a:spcBef>
              <a:spcAft>
                <a:spcPts val="0"/>
              </a:spcAft>
              <a:buClr>
                <a:schemeClr val="lt1"/>
              </a:buClr>
              <a:buSzPts val="5900"/>
              <a:buFont typeface="Arial"/>
              <a:buNone/>
            </a:pPr>
            <a:r>
              <a:rPr lang="en-US" sz="5900" b="1" i="1">
                <a:solidFill>
                  <a:schemeClr val="lt1"/>
                </a:solidFill>
                <a:latin typeface="Arial"/>
                <a:ea typeface="Arial"/>
                <a:cs typeface="Arial"/>
                <a:sym typeface="Arial"/>
              </a:rPr>
              <a:t>Predicting Gentrification</a:t>
            </a:r>
            <a:endParaRPr sz="3400"/>
          </a:p>
        </p:txBody>
      </p:sp>
    </p:spTree>
    <p:extLst>
      <p:ext uri="{BB962C8B-B14F-4D97-AF65-F5344CB8AC3E}">
        <p14:creationId xmlns:p14="http://schemas.microsoft.com/office/powerpoint/2010/main" val="13266023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6"/>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Let’s Talk Gentrification</a:t>
            </a:r>
            <a:endParaRPr sz="3400"/>
          </a:p>
        </p:txBody>
      </p:sp>
      <p:pic>
        <p:nvPicPr>
          <p:cNvPr id="761" name="Google Shape;761;p86" descr="Image result for gentrification"/>
          <p:cNvPicPr preferRelativeResize="0"/>
          <p:nvPr/>
        </p:nvPicPr>
        <p:blipFill rotWithShape="1">
          <a:blip r:embed="rId3">
            <a:alphaModFix/>
          </a:blip>
          <a:srcRect/>
          <a:stretch/>
        </p:blipFill>
        <p:spPr>
          <a:xfrm>
            <a:off x="1219200" y="1524000"/>
            <a:ext cx="16611600" cy="11074401"/>
          </a:xfrm>
          <a:prstGeom prst="rect">
            <a:avLst/>
          </a:prstGeom>
          <a:noFill/>
          <a:ln>
            <a:noFill/>
          </a:ln>
        </p:spPr>
      </p:pic>
    </p:spTree>
    <p:extLst>
      <p:ext uri="{BB962C8B-B14F-4D97-AF65-F5344CB8AC3E}">
        <p14:creationId xmlns:p14="http://schemas.microsoft.com/office/powerpoint/2010/main" val="394793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963360" y="6447600"/>
            <a:ext cx="19355760" cy="440064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Background: Master of Education, North Carolina State University</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Workplace: Software Developer, Crawfish Apps</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UNC Bootcamp Alumni</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Fun Fact: I am a Girl Scout Leader and I enjoy boating</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
        <p:nvSpPr>
          <p:cNvPr id="81" name="CustomShape 2"/>
          <p:cNvSpPr/>
          <p:nvPr/>
        </p:nvSpPr>
        <p:spPr>
          <a:xfrm>
            <a:off x="963360" y="2524320"/>
            <a:ext cx="7436520" cy="156888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1" normalizeH="0" baseline="0" noProof="0" dirty="0">
                <a:ln>
                  <a:noFill/>
                </a:ln>
                <a:solidFill>
                  <a:srgbClr val="000000"/>
                </a:solidFill>
                <a:effectLst/>
                <a:uLnTx/>
                <a:uFill>
                  <a:solidFill>
                    <a:srgbClr val="FFFFFF"/>
                  </a:solidFill>
                </a:uFill>
                <a:latin typeface="Arial"/>
                <a:ea typeface="Helvetica Neue"/>
                <a:cs typeface="+mn-cs"/>
                <a:sym typeface="Arial"/>
              </a:rPr>
              <a:t>Maria Wong</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1" normalizeH="0" baseline="0" noProof="0" dirty="0">
                <a:ln>
                  <a:noFill/>
                </a:ln>
                <a:solidFill>
                  <a:srgbClr val="000000"/>
                </a:solidFill>
                <a:effectLst/>
                <a:uLnTx/>
                <a:uFill>
                  <a:solidFill>
                    <a:srgbClr val="FFFFFF"/>
                  </a:solidFill>
                </a:uFill>
                <a:latin typeface="Arial"/>
                <a:ea typeface="Helvetica Neue"/>
                <a:cs typeface="+mn-cs"/>
                <a:sym typeface="Arial"/>
              </a:rPr>
              <a:t>Teaching Assistant</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pic>
        <p:nvPicPr>
          <p:cNvPr id="3" name="Picture 2">
            <a:extLst>
              <a:ext uri="{FF2B5EF4-FFF2-40B4-BE49-F238E27FC236}">
                <a16:creationId xmlns:a16="http://schemas.microsoft.com/office/drawing/2014/main" id="{91C540A2-DEFB-7A47-A516-F32B3D8754E6}"/>
              </a:ext>
            </a:extLst>
          </p:cNvPr>
          <p:cNvPicPr>
            <a:picLocks noChangeAspect="1"/>
          </p:cNvPicPr>
          <p:nvPr/>
        </p:nvPicPr>
        <p:blipFill>
          <a:blip r:embed="rId2"/>
          <a:stretch>
            <a:fillRect/>
          </a:stretch>
        </p:blipFill>
        <p:spPr>
          <a:xfrm>
            <a:off x="17556480" y="1158240"/>
            <a:ext cx="6827520" cy="752856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7"/>
          <p:cNvSpPr txBox="1">
            <a:spLocks noGrp="1"/>
          </p:cNvSpPr>
          <p:nvPr>
            <p:ph type="title"/>
          </p:nvPr>
        </p:nvSpPr>
        <p:spPr>
          <a:xfrm>
            <a:off x="812800" y="0"/>
            <a:ext cx="14588069"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&gt; YOUR TURN!</a:t>
            </a:r>
            <a:endParaRPr sz="3400"/>
          </a:p>
        </p:txBody>
      </p:sp>
      <p:sp>
        <p:nvSpPr>
          <p:cNvPr id="768" name="Google Shape;768;p87"/>
          <p:cNvSpPr/>
          <p:nvPr/>
        </p:nvSpPr>
        <p:spPr>
          <a:xfrm>
            <a:off x="-31309" y="1371600"/>
            <a:ext cx="24415310" cy="11253166"/>
          </a:xfrm>
          <a:prstGeom prst="rect">
            <a:avLst/>
          </a:prstGeom>
          <a:solidFill>
            <a:srgbClr val="F2F2F2"/>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lt1"/>
              </a:solidFill>
              <a:latin typeface="Arial"/>
              <a:ea typeface="Arial"/>
              <a:cs typeface="Arial"/>
              <a:sym typeface="Arial"/>
            </a:endParaRPr>
          </a:p>
        </p:txBody>
      </p:sp>
      <p:sp>
        <p:nvSpPr>
          <p:cNvPr id="769" name="Google Shape;769;p87"/>
          <p:cNvSpPr txBox="1"/>
          <p:nvPr/>
        </p:nvSpPr>
        <p:spPr>
          <a:xfrm>
            <a:off x="812800" y="1476910"/>
            <a:ext cx="23164801" cy="1117229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200" b="1">
                <a:solidFill>
                  <a:schemeClr val="dk1"/>
                </a:solidFill>
                <a:latin typeface="Arial"/>
                <a:ea typeface="Arial"/>
                <a:cs typeface="Arial"/>
                <a:sym typeface="Arial"/>
              </a:rPr>
              <a:t>Assignment:</a:t>
            </a:r>
            <a:endParaRPr sz="3400"/>
          </a:p>
          <a:p>
            <a:pPr marL="0" marR="0" lvl="0" indent="0" algn="l" rtl="0">
              <a:spcBef>
                <a:spcPts val="0"/>
              </a:spcBef>
              <a:spcAft>
                <a:spcPts val="0"/>
              </a:spcAft>
              <a:buNone/>
            </a:pPr>
            <a:r>
              <a:rPr lang="en-US" sz="4200">
                <a:solidFill>
                  <a:schemeClr val="dk1"/>
                </a:solidFill>
                <a:latin typeface="Arial"/>
                <a:ea typeface="Arial"/>
                <a:cs typeface="Arial"/>
                <a:sym typeface="Arial"/>
              </a:rPr>
              <a:t>Using the Analytics Paradigm as a framework, outline a strategy by which you would identify which neighborhoods in our city are seeing signs of gentrification?</a:t>
            </a:r>
            <a:endParaRPr sz="3400"/>
          </a:p>
          <a:p>
            <a:pPr marL="0" marR="0" lvl="0" indent="0" algn="l" rtl="0">
              <a:spcBef>
                <a:spcPts val="0"/>
              </a:spcBef>
              <a:spcAft>
                <a:spcPts val="0"/>
              </a:spcAft>
              <a:buNone/>
            </a:pPr>
            <a:endParaRPr sz="4200">
              <a:solidFill>
                <a:schemeClr val="dk1"/>
              </a:solidFill>
              <a:latin typeface="Arial"/>
              <a:ea typeface="Arial"/>
              <a:cs typeface="Arial"/>
              <a:sym typeface="Arial"/>
            </a:endParaRPr>
          </a:p>
          <a:p>
            <a:pPr marL="0" marR="0" lvl="0" indent="0" algn="l" rtl="0">
              <a:spcBef>
                <a:spcPts val="0"/>
              </a:spcBef>
              <a:spcAft>
                <a:spcPts val="0"/>
              </a:spcAft>
              <a:buNone/>
            </a:pPr>
            <a:r>
              <a:rPr lang="en-US" sz="4200">
                <a:solidFill>
                  <a:schemeClr val="dk1"/>
                </a:solidFill>
                <a:latin typeface="Arial"/>
                <a:ea typeface="Arial"/>
                <a:cs typeface="Arial"/>
                <a:sym typeface="Arial"/>
              </a:rPr>
              <a:t>Specifically, how would you answer the questions:</a:t>
            </a:r>
            <a:endParaRPr sz="3400"/>
          </a:p>
          <a:p>
            <a:pPr marL="0" marR="0" lvl="0" indent="0" algn="l" rtl="0">
              <a:spcBef>
                <a:spcPts val="0"/>
              </a:spcBef>
              <a:spcAft>
                <a:spcPts val="0"/>
              </a:spcAft>
              <a:buNone/>
            </a:pPr>
            <a:endParaRPr sz="42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What observable signs can we detect to suggest gentrification is happening? </a:t>
            </a:r>
            <a:endParaRPr sz="42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What means can we use to determine how long the trend has been happening?</a:t>
            </a:r>
            <a:endParaRPr sz="3400"/>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What “proxies” might we use to identify gentrification in non-obvious ways?</a:t>
            </a:r>
            <a:endParaRPr sz="3400"/>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How might you create a visualization of this data to best “tell the story”?</a:t>
            </a:r>
            <a:endParaRPr sz="3400"/>
          </a:p>
          <a:p>
            <a:pPr marL="0" marR="0" lvl="0" indent="0" algn="l" rtl="0">
              <a:spcBef>
                <a:spcPts val="0"/>
              </a:spcBef>
              <a:spcAft>
                <a:spcPts val="0"/>
              </a:spcAft>
              <a:buNone/>
            </a:pPr>
            <a:endParaRPr sz="4200">
              <a:solidFill>
                <a:schemeClr val="dk1"/>
              </a:solidFill>
              <a:latin typeface="Arial"/>
              <a:ea typeface="Arial"/>
              <a:cs typeface="Arial"/>
              <a:sym typeface="Arial"/>
            </a:endParaRPr>
          </a:p>
          <a:p>
            <a:pPr marL="0" marR="0" lvl="0" indent="0" algn="l" rtl="0">
              <a:spcBef>
                <a:spcPts val="0"/>
              </a:spcBef>
              <a:spcAft>
                <a:spcPts val="0"/>
              </a:spcAft>
              <a:buNone/>
            </a:pPr>
            <a:r>
              <a:rPr lang="en-US" sz="4200">
                <a:solidFill>
                  <a:schemeClr val="dk1"/>
                </a:solidFill>
                <a:latin typeface="Arial"/>
                <a:ea typeface="Arial"/>
                <a:cs typeface="Arial"/>
                <a:sym typeface="Arial"/>
              </a:rPr>
              <a:t>Pay special attention to details like:</a:t>
            </a:r>
            <a:endParaRPr sz="3400"/>
          </a:p>
          <a:p>
            <a:pPr marL="0" marR="0" lvl="0" indent="0" algn="l" rtl="0">
              <a:spcBef>
                <a:spcPts val="0"/>
              </a:spcBef>
              <a:spcAft>
                <a:spcPts val="0"/>
              </a:spcAft>
              <a:buNone/>
            </a:pPr>
            <a:endParaRPr sz="42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What data will you use to build your “model”?</a:t>
            </a:r>
            <a:endParaRPr sz="4200">
              <a:solidFill>
                <a:schemeClr val="dk1"/>
              </a:solidFill>
              <a:latin typeface="Arial"/>
              <a:ea typeface="Arial"/>
              <a:cs typeface="Arial"/>
              <a:sym typeface="Arial"/>
            </a:endParaRPr>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How will you retrieve the data?</a:t>
            </a:r>
            <a:endParaRPr sz="3400"/>
          </a:p>
          <a:p>
            <a:pPr marL="838200" marR="0" lvl="0" indent="-838200" algn="l" rtl="0">
              <a:spcBef>
                <a:spcPts val="0"/>
              </a:spcBef>
              <a:spcAft>
                <a:spcPts val="0"/>
              </a:spcAft>
              <a:buClr>
                <a:schemeClr val="dk1"/>
              </a:buClr>
              <a:buSzPts val="4200"/>
              <a:buFont typeface="Arial"/>
              <a:buChar char="•"/>
            </a:pPr>
            <a:r>
              <a:rPr lang="en-US" sz="4200">
                <a:solidFill>
                  <a:schemeClr val="dk1"/>
                </a:solidFill>
                <a:latin typeface="Arial"/>
                <a:ea typeface="Arial"/>
                <a:cs typeface="Arial"/>
                <a:sym typeface="Arial"/>
              </a:rPr>
              <a:t>What does your final “story” look like? </a:t>
            </a:r>
            <a:endParaRPr sz="3400"/>
          </a:p>
        </p:txBody>
      </p:sp>
      <p:sp>
        <p:nvSpPr>
          <p:cNvPr id="770" name="Google Shape;770;p87"/>
          <p:cNvSpPr txBox="1"/>
          <p:nvPr/>
        </p:nvSpPr>
        <p:spPr>
          <a:xfrm>
            <a:off x="6663269" y="249650"/>
            <a:ext cx="17475201" cy="738664"/>
          </a:xfrm>
          <a:prstGeom prst="rect">
            <a:avLst/>
          </a:prstGeom>
          <a:no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4400" b="1">
                <a:solidFill>
                  <a:schemeClr val="dk1"/>
                </a:solidFill>
                <a:latin typeface="Arial"/>
                <a:ea typeface="Arial"/>
                <a:cs typeface="Arial"/>
                <a:sym typeface="Arial"/>
              </a:rPr>
              <a:t>Activity</a:t>
            </a:r>
            <a:r>
              <a:rPr lang="en-US" sz="4400" i="1">
                <a:solidFill>
                  <a:schemeClr val="dk1"/>
                </a:solidFill>
                <a:latin typeface="Arial"/>
                <a:ea typeface="Arial"/>
                <a:cs typeface="Arial"/>
                <a:sym typeface="Arial"/>
              </a:rPr>
              <a:t>: </a:t>
            </a:r>
            <a:r>
              <a:rPr lang="en-US" sz="4400">
                <a:solidFill>
                  <a:schemeClr val="dk1"/>
                </a:solidFill>
                <a:latin typeface="Arial"/>
                <a:ea typeface="Arial"/>
                <a:cs typeface="Arial"/>
                <a:sym typeface="Arial"/>
              </a:rPr>
              <a:t>Predicting Gentrification </a:t>
            </a:r>
            <a:r>
              <a:rPr lang="en-US" sz="4400" b="1">
                <a:solidFill>
                  <a:schemeClr val="dk1"/>
                </a:solidFill>
                <a:latin typeface="Arial"/>
                <a:ea typeface="Arial"/>
                <a:cs typeface="Arial"/>
                <a:sym typeface="Arial"/>
              </a:rPr>
              <a:t>|  Suggested Time: </a:t>
            </a:r>
            <a:r>
              <a:rPr lang="en-US" sz="4400">
                <a:solidFill>
                  <a:schemeClr val="dk1"/>
                </a:solidFill>
                <a:latin typeface="Arial"/>
                <a:ea typeface="Arial"/>
                <a:cs typeface="Arial"/>
                <a:sym typeface="Arial"/>
              </a:rPr>
              <a:t>10 min</a:t>
            </a:r>
            <a:endParaRPr sz="4400" i="1">
              <a:solidFill>
                <a:schemeClr val="dk1"/>
              </a:solidFill>
              <a:latin typeface="Arial"/>
              <a:ea typeface="Arial"/>
              <a:cs typeface="Arial"/>
              <a:sym typeface="Arial"/>
            </a:endParaRPr>
          </a:p>
        </p:txBody>
      </p:sp>
    </p:spTree>
    <p:extLst>
      <p:ext uri="{BB962C8B-B14F-4D97-AF65-F5344CB8AC3E}">
        <p14:creationId xmlns:p14="http://schemas.microsoft.com/office/powerpoint/2010/main" val="230944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8"/>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Prepare for Next Class</a:t>
            </a:r>
            <a:endParaRPr sz="3400"/>
          </a:p>
        </p:txBody>
      </p:sp>
    </p:spTree>
    <p:extLst>
      <p:ext uri="{BB962C8B-B14F-4D97-AF65-F5344CB8AC3E}">
        <p14:creationId xmlns:p14="http://schemas.microsoft.com/office/powerpoint/2010/main" val="320511974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9"/>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Prepare for Next Class</a:t>
            </a:r>
            <a:endParaRPr sz="3400"/>
          </a:p>
        </p:txBody>
      </p:sp>
      <p:sp>
        <p:nvSpPr>
          <p:cNvPr id="782" name="Google Shape;782;p89"/>
          <p:cNvSpPr txBox="1"/>
          <p:nvPr/>
        </p:nvSpPr>
        <p:spPr>
          <a:xfrm>
            <a:off x="812800" y="1828800"/>
            <a:ext cx="23164801" cy="8186856"/>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6400" b="1" u="sng">
                <a:solidFill>
                  <a:schemeClr val="dk1"/>
                </a:solidFill>
                <a:latin typeface="Arial"/>
                <a:ea typeface="Arial"/>
                <a:cs typeface="Arial"/>
                <a:sym typeface="Arial"/>
              </a:rPr>
              <a:t>By Next Class:</a:t>
            </a:r>
            <a:endParaRPr sz="3400"/>
          </a:p>
          <a:p>
            <a:pPr marL="1117600" marR="0" lvl="0" indent="-711200" algn="l" rtl="0">
              <a:spcBef>
                <a:spcPts val="0"/>
              </a:spcBef>
              <a:spcAft>
                <a:spcPts val="0"/>
              </a:spcAft>
              <a:buClr>
                <a:schemeClr val="dk1"/>
              </a:buClr>
              <a:buSzPts val="6400"/>
              <a:buFont typeface="Arial"/>
              <a:buNone/>
            </a:pPr>
            <a:endParaRPr sz="6400">
              <a:solidFill>
                <a:schemeClr val="dk1"/>
              </a:solidFill>
              <a:latin typeface="Arial"/>
              <a:ea typeface="Arial"/>
              <a:cs typeface="Arial"/>
              <a:sym typeface="Arial"/>
            </a:endParaRPr>
          </a:p>
          <a:p>
            <a:pPr marL="1117600" marR="0" lvl="0" indent="-1117600" algn="l" rtl="0">
              <a:spcBef>
                <a:spcPts val="0"/>
              </a:spcBef>
              <a:spcAft>
                <a:spcPts val="0"/>
              </a:spcAft>
              <a:buClr>
                <a:schemeClr val="dk1"/>
              </a:buClr>
              <a:buSzPts val="6400"/>
              <a:buFont typeface="Arial"/>
              <a:buAutoNum type="arabicPeriod"/>
            </a:pPr>
            <a:r>
              <a:rPr lang="en-US" sz="6400">
                <a:solidFill>
                  <a:schemeClr val="dk1"/>
                </a:solidFill>
                <a:latin typeface="Arial"/>
                <a:ea typeface="Arial"/>
                <a:cs typeface="Arial"/>
                <a:sym typeface="Arial"/>
              </a:rPr>
              <a:t>Make certain that you have Microsoft Excel installed.</a:t>
            </a:r>
            <a:endParaRPr sz="3400"/>
          </a:p>
          <a:p>
            <a:pPr marL="1117600" marR="0" lvl="0" indent="-711200" algn="l" rtl="0">
              <a:spcBef>
                <a:spcPts val="0"/>
              </a:spcBef>
              <a:spcAft>
                <a:spcPts val="0"/>
              </a:spcAft>
              <a:buClr>
                <a:schemeClr val="dk1"/>
              </a:buClr>
              <a:buSzPts val="6400"/>
              <a:buFont typeface="Arial"/>
              <a:buNone/>
            </a:pPr>
            <a:endParaRPr sz="6400">
              <a:solidFill>
                <a:schemeClr val="dk1"/>
              </a:solidFill>
              <a:latin typeface="Arial"/>
              <a:ea typeface="Arial"/>
              <a:cs typeface="Arial"/>
              <a:sym typeface="Arial"/>
            </a:endParaRPr>
          </a:p>
          <a:p>
            <a:pPr marL="1117600" marR="0" lvl="0" indent="-1117600" algn="l" rtl="0">
              <a:spcBef>
                <a:spcPts val="0"/>
              </a:spcBef>
              <a:spcAft>
                <a:spcPts val="0"/>
              </a:spcAft>
              <a:buClr>
                <a:schemeClr val="dk1"/>
              </a:buClr>
              <a:buSzPts val="6400"/>
              <a:buFont typeface="Arial"/>
              <a:buAutoNum type="arabicPeriod"/>
            </a:pPr>
            <a:r>
              <a:rPr lang="en-US" sz="6400">
                <a:solidFill>
                  <a:schemeClr val="dk1"/>
                </a:solidFill>
                <a:latin typeface="Arial"/>
                <a:ea typeface="Arial"/>
                <a:cs typeface="Arial"/>
                <a:sym typeface="Arial"/>
              </a:rPr>
              <a:t>Make certain that you have Slack installed and are actively looking at it.</a:t>
            </a:r>
            <a:endParaRPr sz="3400"/>
          </a:p>
          <a:p>
            <a:pPr marL="1117600" marR="0" lvl="0" indent="-711200" algn="l" rtl="0">
              <a:spcBef>
                <a:spcPts val="0"/>
              </a:spcBef>
              <a:spcAft>
                <a:spcPts val="0"/>
              </a:spcAft>
              <a:buClr>
                <a:schemeClr val="dk1"/>
              </a:buClr>
              <a:buSzPts val="6400"/>
              <a:buFont typeface="Arial"/>
              <a:buNone/>
            </a:pPr>
            <a:endParaRPr sz="6400">
              <a:solidFill>
                <a:schemeClr val="dk1"/>
              </a:solidFill>
              <a:latin typeface="Arial"/>
              <a:ea typeface="Arial"/>
              <a:cs typeface="Arial"/>
              <a:sym typeface="Arial"/>
            </a:endParaRPr>
          </a:p>
          <a:p>
            <a:pPr marL="1117600" marR="0" lvl="0" indent="-1117600" algn="l" rtl="0">
              <a:spcBef>
                <a:spcPts val="0"/>
              </a:spcBef>
              <a:spcAft>
                <a:spcPts val="0"/>
              </a:spcAft>
              <a:buClr>
                <a:schemeClr val="dk1"/>
              </a:buClr>
              <a:buSzPts val="6400"/>
              <a:buFont typeface="Arial"/>
              <a:buAutoNum type="arabicPeriod"/>
            </a:pPr>
            <a:r>
              <a:rPr lang="en-US" sz="6400">
                <a:solidFill>
                  <a:schemeClr val="dk1"/>
                </a:solidFill>
                <a:latin typeface="Arial"/>
                <a:ea typeface="Arial"/>
                <a:cs typeface="Arial"/>
                <a:sym typeface="Arial"/>
              </a:rPr>
              <a:t>Figure out where the Git repository for our class is.</a:t>
            </a:r>
            <a:endParaRPr sz="6400">
              <a:solidFill>
                <a:schemeClr val="dk1"/>
              </a:solidFill>
              <a:latin typeface="Arial"/>
              <a:ea typeface="Arial"/>
              <a:cs typeface="Arial"/>
              <a:sym typeface="Arial"/>
            </a:endParaRPr>
          </a:p>
          <a:p>
            <a:pPr marL="1117600" marR="0" lvl="0" indent="-711200" algn="l" rtl="0">
              <a:spcBef>
                <a:spcPts val="0"/>
              </a:spcBef>
              <a:spcAft>
                <a:spcPts val="0"/>
              </a:spcAft>
              <a:buClr>
                <a:schemeClr val="dk1"/>
              </a:buClr>
              <a:buSzPts val="6400"/>
              <a:buFont typeface="Arial"/>
              <a:buNone/>
            </a:pPr>
            <a:endParaRPr sz="6400">
              <a:solidFill>
                <a:schemeClr val="dk1"/>
              </a:solidFill>
              <a:latin typeface="Arial"/>
              <a:ea typeface="Arial"/>
              <a:cs typeface="Arial"/>
              <a:sym typeface="Arial"/>
            </a:endParaRPr>
          </a:p>
          <a:p>
            <a:pPr marL="1117600" marR="0" lvl="0" indent="-1117600" algn="l" rtl="0">
              <a:spcBef>
                <a:spcPts val="0"/>
              </a:spcBef>
              <a:spcAft>
                <a:spcPts val="0"/>
              </a:spcAft>
              <a:buClr>
                <a:schemeClr val="dk1"/>
              </a:buClr>
              <a:buSzPts val="6400"/>
              <a:buFont typeface="Arial"/>
              <a:buAutoNum type="arabicPeriod"/>
            </a:pPr>
            <a:r>
              <a:rPr lang="en-US" sz="6400">
                <a:solidFill>
                  <a:schemeClr val="dk1"/>
                </a:solidFill>
                <a:latin typeface="Arial"/>
                <a:ea typeface="Arial"/>
                <a:cs typeface="Arial"/>
                <a:sym typeface="Arial"/>
              </a:rPr>
              <a:t>Figure out where class videos will be posted.</a:t>
            </a:r>
            <a:endParaRPr sz="3400"/>
          </a:p>
        </p:txBody>
      </p:sp>
    </p:spTree>
    <p:extLst>
      <p:ext uri="{BB962C8B-B14F-4D97-AF65-F5344CB8AC3E}">
        <p14:creationId xmlns:p14="http://schemas.microsoft.com/office/powerpoint/2010/main" val="5909959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0"/>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Homework #1</a:t>
            </a:r>
            <a:endParaRPr sz="3400"/>
          </a:p>
        </p:txBody>
      </p:sp>
    </p:spTree>
    <p:extLst>
      <p:ext uri="{BB962C8B-B14F-4D97-AF65-F5344CB8AC3E}">
        <p14:creationId xmlns:p14="http://schemas.microsoft.com/office/powerpoint/2010/main" val="30832582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1"/>
          <p:cNvSpPr txBox="1">
            <a:spLocks noGrp="1"/>
          </p:cNvSpPr>
          <p:nvPr>
            <p:ph type="title"/>
          </p:nvPr>
        </p:nvSpPr>
        <p:spPr>
          <a:xfrm>
            <a:off x="812800" y="0"/>
            <a:ext cx="16865601" cy="1307708"/>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dk1"/>
              </a:buClr>
              <a:buSzPts val="5900"/>
              <a:buFont typeface="Arial"/>
              <a:buNone/>
            </a:pPr>
            <a:r>
              <a:rPr lang="en-US" sz="3400"/>
              <a:t>Homework #1 - Introduction</a:t>
            </a:r>
            <a:endParaRPr sz="3400"/>
          </a:p>
        </p:txBody>
      </p:sp>
      <p:pic>
        <p:nvPicPr>
          <p:cNvPr id="794" name="Google Shape;794;p91"/>
          <p:cNvPicPr preferRelativeResize="0"/>
          <p:nvPr/>
        </p:nvPicPr>
        <p:blipFill rotWithShape="1">
          <a:blip r:embed="rId3">
            <a:alphaModFix/>
          </a:blip>
          <a:srcRect/>
          <a:stretch/>
        </p:blipFill>
        <p:spPr>
          <a:xfrm>
            <a:off x="1219200" y="5334000"/>
            <a:ext cx="16573500" cy="4381500"/>
          </a:xfrm>
          <a:prstGeom prst="rect">
            <a:avLst/>
          </a:prstGeom>
          <a:noFill/>
          <a:ln>
            <a:noFill/>
          </a:ln>
        </p:spPr>
      </p:pic>
      <p:pic>
        <p:nvPicPr>
          <p:cNvPr id="795" name="Google Shape;795;p91" descr="Image result for kickstarter logo"/>
          <p:cNvPicPr preferRelativeResize="0"/>
          <p:nvPr/>
        </p:nvPicPr>
        <p:blipFill rotWithShape="1">
          <a:blip r:embed="rId4">
            <a:alphaModFix/>
          </a:blip>
          <a:srcRect/>
          <a:stretch/>
        </p:blipFill>
        <p:spPr>
          <a:xfrm>
            <a:off x="1219200" y="2895600"/>
            <a:ext cx="16573500" cy="1939330"/>
          </a:xfrm>
          <a:prstGeom prst="rect">
            <a:avLst/>
          </a:prstGeom>
          <a:noFill/>
          <a:ln>
            <a:noFill/>
          </a:ln>
        </p:spPr>
      </p:pic>
      <p:sp>
        <p:nvSpPr>
          <p:cNvPr id="796" name="Google Shape;796;p91"/>
          <p:cNvSpPr txBox="1"/>
          <p:nvPr/>
        </p:nvSpPr>
        <p:spPr>
          <a:xfrm>
            <a:off x="891309" y="10214570"/>
            <a:ext cx="22639824" cy="923330"/>
          </a:xfrm>
          <a:prstGeom prst="rect">
            <a:avLst/>
          </a:prstGeom>
          <a:noFill/>
          <a:ln>
            <a:noFill/>
          </a:ln>
        </p:spPr>
        <p:txBody>
          <a:bodyPr spcFirstLastPara="1" wrap="square" lIns="223475" tIns="111700" rIns="223475" bIns="111700" anchor="t" anchorCtr="0">
            <a:noAutofit/>
          </a:bodyPr>
          <a:lstStyle/>
          <a:p>
            <a:pPr marL="0" marR="0" lvl="0" indent="0" algn="ctr" rtl="0">
              <a:spcBef>
                <a:spcPts val="0"/>
              </a:spcBef>
              <a:spcAft>
                <a:spcPts val="0"/>
              </a:spcAft>
              <a:buNone/>
            </a:pPr>
            <a:r>
              <a:rPr lang="en-US" sz="5900">
                <a:solidFill>
                  <a:schemeClr val="dk1"/>
                </a:solidFill>
                <a:latin typeface="Arial"/>
                <a:ea typeface="Arial"/>
                <a:cs typeface="Arial"/>
                <a:sym typeface="Arial"/>
              </a:rPr>
              <a:t>More information to come on Wednesday!</a:t>
            </a:r>
            <a:endParaRPr sz="3400"/>
          </a:p>
        </p:txBody>
      </p:sp>
    </p:spTree>
    <p:extLst>
      <p:ext uri="{BB962C8B-B14F-4D97-AF65-F5344CB8AC3E}">
        <p14:creationId xmlns:p14="http://schemas.microsoft.com/office/powerpoint/2010/main" val="16444721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2"/>
          <p:cNvSpPr txBox="1">
            <a:spLocks noGrp="1"/>
          </p:cNvSpPr>
          <p:nvPr>
            <p:ph type="title"/>
          </p:nvPr>
        </p:nvSpPr>
        <p:spPr>
          <a:xfrm>
            <a:off x="1041616" y="5907084"/>
            <a:ext cx="21945601" cy="1743720"/>
          </a:xfrm>
          <a:prstGeom prst="rect">
            <a:avLst/>
          </a:prstGeom>
          <a:noFill/>
          <a:ln>
            <a:noFill/>
          </a:ln>
        </p:spPr>
        <p:txBody>
          <a:bodyPr spcFirstLastPara="1" wrap="square" lIns="223475" tIns="111700" rIns="223475" bIns="111700" anchor="ctr" anchorCtr="0">
            <a:noAutofit/>
          </a:bodyPr>
          <a:lstStyle/>
          <a:p>
            <a:pPr marL="0" lvl="0" indent="0" algn="l" rtl="0">
              <a:lnSpc>
                <a:spcPct val="90000"/>
              </a:lnSpc>
              <a:spcBef>
                <a:spcPts val="0"/>
              </a:spcBef>
              <a:spcAft>
                <a:spcPts val="0"/>
              </a:spcAft>
              <a:buClr>
                <a:schemeClr val="lt1"/>
              </a:buClr>
              <a:buSzPts val="10000"/>
              <a:buFont typeface="Arial"/>
              <a:buNone/>
            </a:pPr>
            <a:r>
              <a:rPr lang="en-US" sz="3400"/>
              <a:t>Questions / Discussion</a:t>
            </a:r>
            <a:endParaRPr sz="3400"/>
          </a:p>
        </p:txBody>
      </p:sp>
    </p:spTree>
    <p:extLst>
      <p:ext uri="{BB962C8B-B14F-4D97-AF65-F5344CB8AC3E}">
        <p14:creationId xmlns:p14="http://schemas.microsoft.com/office/powerpoint/2010/main" val="3367818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963360" y="6447600"/>
            <a:ext cx="19355760" cy="440064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Background: Physics</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Workplace: Data Analyst</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rPr>
              <a:t>Alumni of Illinois Institute of Technology and Udacity</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Fun Fact: I know approximately 3500 words </a:t>
            </a:r>
            <a:r>
              <a:rPr kumimoji="0" lang="en-US" sz="4000" b="1" i="0" u="none" strike="noStrike" kern="0" cap="none" spc="-1" normalizeH="0" baseline="0" noProof="0">
                <a:ln>
                  <a:noFill/>
                </a:ln>
                <a:solidFill>
                  <a:srgbClr val="000000"/>
                </a:solidFill>
                <a:effectLst/>
                <a:uLnTx/>
                <a:uFill>
                  <a:solidFill>
                    <a:srgbClr val="FFFFFF"/>
                  </a:solidFill>
                </a:uFill>
                <a:latin typeface="Arial"/>
                <a:ea typeface="Arial"/>
                <a:cs typeface="+mn-cs"/>
                <a:sym typeface="Arial"/>
              </a:rPr>
              <a:t>in Japanese</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
        <p:nvSpPr>
          <p:cNvPr id="81" name="CustomShape 2"/>
          <p:cNvSpPr/>
          <p:nvPr/>
        </p:nvSpPr>
        <p:spPr>
          <a:xfrm>
            <a:off x="963360" y="2524320"/>
            <a:ext cx="7436520" cy="156888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rPr>
              <a:t>John Ingles</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1" normalizeH="0" baseline="0" noProof="0" dirty="0">
                <a:ln>
                  <a:noFill/>
                </a:ln>
                <a:solidFill>
                  <a:srgbClr val="000000"/>
                </a:solidFill>
                <a:effectLst/>
                <a:uLnTx/>
                <a:uFill>
                  <a:solidFill>
                    <a:srgbClr val="FFFFFF"/>
                  </a:solidFill>
                </a:uFill>
                <a:latin typeface="Arial"/>
                <a:ea typeface="Helvetica Neue"/>
                <a:cs typeface="+mn-cs"/>
                <a:sym typeface="Arial"/>
              </a:rPr>
              <a:t>Teaching Assistant</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pic>
        <p:nvPicPr>
          <p:cNvPr id="3" name="Picture 2" descr="A person smiling for the camera&#10;&#10;Description automatically generated">
            <a:extLst>
              <a:ext uri="{FF2B5EF4-FFF2-40B4-BE49-F238E27FC236}">
                <a16:creationId xmlns:a16="http://schemas.microsoft.com/office/drawing/2014/main" id="{BAAEE34E-B46D-4444-8D85-939D5D085807}"/>
              </a:ext>
            </a:extLst>
          </p:cNvPr>
          <p:cNvPicPr>
            <a:picLocks noChangeAspect="1"/>
          </p:cNvPicPr>
          <p:nvPr/>
        </p:nvPicPr>
        <p:blipFill>
          <a:blip r:embed="rId2"/>
          <a:stretch>
            <a:fillRect/>
          </a:stretch>
        </p:blipFill>
        <p:spPr>
          <a:xfrm>
            <a:off x="15636240" y="637440"/>
            <a:ext cx="8069580" cy="102108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963360" y="6447600"/>
            <a:ext cx="16659622" cy="440064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Education: BS Computer Science, Fayetteville State University</a:t>
            </a:r>
          </a:p>
          <a:p>
            <a:pPr marL="72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Workplace: Software Staff Engineer, Lenovo</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rPr>
              <a:t>Prior Teaching Assistant and Instructor</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48204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571680" marR="0" lvl="0" indent="-57096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4000" b="1" i="0" u="none" strike="noStrike" kern="0" cap="none" spc="-1" normalizeH="0" baseline="0" noProof="0" dirty="0">
                <a:ln>
                  <a:noFill/>
                </a:ln>
                <a:solidFill>
                  <a:srgbClr val="000000"/>
                </a:solidFill>
                <a:effectLst/>
                <a:uLnTx/>
                <a:uFill>
                  <a:solidFill>
                    <a:srgbClr val="FFFFFF"/>
                  </a:solidFill>
                </a:uFill>
                <a:latin typeface="Arial"/>
                <a:ea typeface="Arial"/>
                <a:cs typeface="+mn-cs"/>
                <a:sym typeface="Arial"/>
              </a:rPr>
              <a:t>Fun Fact: I love cars, weightlifting, and programming late into the night. I am also a </a:t>
            </a:r>
            <a:r>
              <a:rPr kumimoji="0" lang="en-US" sz="4000" b="1" i="0" u="none" strike="noStrike" kern="0" cap="none" spc="-1" normalizeH="0" baseline="0" noProof="0">
                <a:ln>
                  <a:noFill/>
                </a:ln>
                <a:solidFill>
                  <a:srgbClr val="000000"/>
                </a:solidFill>
                <a:effectLst/>
                <a:uLnTx/>
                <a:uFill>
                  <a:solidFill>
                    <a:srgbClr val="FFFFFF"/>
                  </a:solidFill>
                </a:uFill>
                <a:latin typeface="Arial"/>
                <a:ea typeface="Arial"/>
                <a:cs typeface="+mn-cs"/>
                <a:sym typeface="Arial"/>
              </a:rPr>
              <a:t>military brat.</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sp>
        <p:nvSpPr>
          <p:cNvPr id="81" name="CustomShape 2"/>
          <p:cNvSpPr/>
          <p:nvPr/>
        </p:nvSpPr>
        <p:spPr>
          <a:xfrm>
            <a:off x="963360" y="2524320"/>
            <a:ext cx="7436520" cy="1568880"/>
          </a:xfrm>
          <a:prstGeom prst="rect">
            <a:avLst/>
          </a:prstGeom>
          <a:noFill/>
          <a:ln>
            <a:noFill/>
          </a:ln>
        </p:spPr>
        <p:style>
          <a:lnRef idx="0">
            <a:scrgbClr r="0" g="0" b="0"/>
          </a:lnRef>
          <a:fillRef idx="0">
            <a:scrgbClr r="0" g="0" b="0"/>
          </a:fillRef>
          <a:effectRef idx="0">
            <a:scrgbClr r="0" g="0" b="0"/>
          </a:effectRef>
          <a:fontRef idx="minor"/>
        </p:style>
        <p:txBody>
          <a:bodyPr lIns="45720" tIns="45000" rIns="45720" bIns="4500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1" i="0" u="none" strike="noStrike" kern="0" cap="none" spc="-1" normalizeH="0" baseline="0" noProof="0" dirty="0">
                <a:ln>
                  <a:noFill/>
                </a:ln>
                <a:solidFill>
                  <a:srgbClr val="000000"/>
                </a:solidFill>
                <a:effectLst/>
                <a:uLnTx/>
                <a:uFill>
                  <a:solidFill>
                    <a:srgbClr val="FFFFFF"/>
                  </a:solidFill>
                </a:uFill>
                <a:latin typeface="Arial"/>
                <a:ea typeface="Helvetica Neue"/>
                <a:cs typeface="+mn-cs"/>
                <a:sym typeface="Arial"/>
              </a:rPr>
              <a:t>Joshua Pinos</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1" normalizeH="0" baseline="0" noProof="0" dirty="0">
                <a:ln>
                  <a:noFill/>
                </a:ln>
                <a:solidFill>
                  <a:srgbClr val="000000"/>
                </a:solidFill>
                <a:effectLst/>
                <a:uLnTx/>
                <a:uFill>
                  <a:solidFill>
                    <a:srgbClr val="FFFFFF"/>
                  </a:solidFill>
                </a:uFill>
                <a:latin typeface="Arial"/>
                <a:ea typeface="Helvetica Neue"/>
                <a:cs typeface="+mn-cs"/>
                <a:sym typeface="Arial"/>
              </a:rPr>
              <a:t>Instructor</a:t>
            </a:r>
            <a:endParaRPr kumimoji="0" lang="en-US" sz="1800" b="0" i="0" u="none" strike="noStrike" kern="0" cap="none" spc="-1" normalizeH="0" baseline="0" noProof="0" dirty="0">
              <a:ln>
                <a:noFill/>
              </a:ln>
              <a:solidFill>
                <a:srgbClr val="000000"/>
              </a:solidFill>
              <a:effectLst/>
              <a:uLnTx/>
              <a:uFill>
                <a:solidFill>
                  <a:srgbClr val="FFFFFF"/>
                </a:solidFill>
              </a:uFill>
              <a:latin typeface="Arial"/>
              <a:ea typeface="+mn-ea"/>
              <a:cs typeface="+mn-cs"/>
              <a:sym typeface="Arial"/>
            </a:endParaRPr>
          </a:p>
        </p:txBody>
      </p:sp>
      <p:pic>
        <p:nvPicPr>
          <p:cNvPr id="3" name="Picture 2">
            <a:extLst>
              <a:ext uri="{FF2B5EF4-FFF2-40B4-BE49-F238E27FC236}">
                <a16:creationId xmlns:a16="http://schemas.microsoft.com/office/drawing/2014/main" id="{5AA7464E-1B58-9F40-BD3E-63DA91A7972A}"/>
              </a:ext>
            </a:extLst>
          </p:cNvPr>
          <p:cNvPicPr>
            <a:picLocks noChangeAspect="1"/>
          </p:cNvPicPr>
          <p:nvPr/>
        </p:nvPicPr>
        <p:blipFill>
          <a:blip r:embed="rId2"/>
          <a:stretch>
            <a:fillRect/>
          </a:stretch>
        </p:blipFill>
        <p:spPr>
          <a:xfrm>
            <a:off x="17868833" y="2524320"/>
            <a:ext cx="4900574" cy="5530647"/>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4040</TotalTime>
  <Words>2986</Words>
  <Application>Microsoft Macintosh PowerPoint</Application>
  <PresentationFormat>Custom</PresentationFormat>
  <Paragraphs>538</Paragraphs>
  <Slides>75</Slides>
  <Notes>72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75</vt:i4>
      </vt:variant>
    </vt:vector>
  </HeadingPairs>
  <TitlesOfParts>
    <vt:vector size="83" baseType="lpstr">
      <vt:lpstr>Helvetica Neue</vt:lpstr>
      <vt:lpstr>Helvetica Neue Light</vt:lpstr>
      <vt:lpstr>Calibri</vt:lpstr>
      <vt:lpstr>Arial</vt:lpstr>
      <vt:lpstr>Wingdings</vt:lpstr>
      <vt:lpstr>Roboto Slab</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vt:lpstr>
      <vt:lpstr>Thought Experiment #1</vt:lpstr>
      <vt:lpstr>PowerPoint Presentation</vt:lpstr>
      <vt:lpstr>Form a group of 3-4 students. (Psst… They shouldn’t be someone right next to you)</vt:lpstr>
      <vt:lpstr>Imagine…  Your entire bonus rests on answering this next question. </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Pinos</cp:lastModifiedBy>
  <cp:revision>29</cp:revision>
  <dcterms:modified xsi:type="dcterms:W3CDTF">2019-01-29T05:24:23Z</dcterms:modified>
</cp:coreProperties>
</file>